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30"/>
  </p:notesMasterIdLst>
  <p:sldIdLst>
    <p:sldId id="273" r:id="rId7"/>
    <p:sldId id="321" r:id="rId8"/>
    <p:sldId id="336" r:id="rId9"/>
    <p:sldId id="286" r:id="rId10"/>
    <p:sldId id="326" r:id="rId11"/>
    <p:sldId id="334" r:id="rId12"/>
    <p:sldId id="282" r:id="rId13"/>
    <p:sldId id="310" r:id="rId14"/>
    <p:sldId id="289" r:id="rId15"/>
    <p:sldId id="287" r:id="rId16"/>
    <p:sldId id="301" r:id="rId17"/>
    <p:sldId id="318" r:id="rId18"/>
    <p:sldId id="300" r:id="rId19"/>
    <p:sldId id="319" r:id="rId20"/>
    <p:sldId id="320" r:id="rId21"/>
    <p:sldId id="311" r:id="rId22"/>
    <p:sldId id="322" r:id="rId23"/>
    <p:sldId id="302" r:id="rId24"/>
    <p:sldId id="315" r:id="rId25"/>
    <p:sldId id="314" r:id="rId26"/>
    <p:sldId id="308" r:id="rId27"/>
    <p:sldId id="307" r:id="rId28"/>
    <p:sldId id="316" r:id="rId2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521A"/>
    <a:srgbClr val="42909E"/>
    <a:srgbClr val="172061"/>
    <a:srgbClr val="D26D25"/>
    <a:srgbClr val="72A3AE"/>
    <a:srgbClr val="94CBD5"/>
    <a:srgbClr val="9D5217"/>
    <a:srgbClr val="C8D200"/>
    <a:srgbClr val="D8D922"/>
    <a:srgbClr val="D8DA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08" autoAdjust="0"/>
    <p:restoredTop sz="91017" autoAdjust="0"/>
  </p:normalViewPr>
  <p:slideViewPr>
    <p:cSldViewPr snapToGrid="0">
      <p:cViewPr varScale="1">
        <p:scale>
          <a:sx n="206" d="100"/>
          <a:sy n="206" d="100"/>
        </p:scale>
        <p:origin x="512"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5EBEE9-5ED1-47E3-91F3-8E6237564E15}" type="datetimeFigureOut">
              <a:rPr lang="nl-NL" smtClean="0"/>
              <a:t>09-03-2023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99C61E-FA29-48B5-B8E4-AFB31D3E6003}" type="slidenum">
              <a:rPr lang="nl-NL" smtClean="0"/>
              <a:t>‹nr.›</a:t>
            </a:fld>
            <a:endParaRPr lang="nl-NL"/>
          </a:p>
        </p:txBody>
      </p:sp>
    </p:spTree>
    <p:extLst>
      <p:ext uri="{BB962C8B-B14F-4D97-AF65-F5344CB8AC3E}">
        <p14:creationId xmlns:p14="http://schemas.microsoft.com/office/powerpoint/2010/main" val="2148966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499C61E-FA29-48B5-B8E4-AFB31D3E6003}" type="slidenum">
              <a:rPr lang="nl-NL" smtClean="0"/>
              <a:t>4</a:t>
            </a:fld>
            <a:endParaRPr lang="nl-NL"/>
          </a:p>
        </p:txBody>
      </p:sp>
    </p:spTree>
    <p:extLst>
      <p:ext uri="{BB962C8B-B14F-4D97-AF65-F5344CB8AC3E}">
        <p14:creationId xmlns:p14="http://schemas.microsoft.com/office/powerpoint/2010/main" val="3597366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Ref idx="1001">
        <a:schemeClr val="bg1"/>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218515627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3306788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4256895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261AEE-7347-0C49-95A9-6F5DEAAA95B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DB9220D4-4441-7748-A532-5887BA2286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9A7537D-A091-4144-83A7-AE2A454FFFB0}"/>
              </a:ext>
            </a:extLst>
          </p:cNvPr>
          <p:cNvSpPr>
            <a:spLocks noGrp="1"/>
          </p:cNvSpPr>
          <p:nvPr>
            <p:ph type="dt" sz="half" idx="10"/>
          </p:nvPr>
        </p:nvSpPr>
        <p:spPr/>
        <p:txBody>
          <a:bodyPr/>
          <a:lstStyle/>
          <a:p>
            <a:fld id="{66A0B05B-05E9-F04F-9F8F-D6609592977C}" type="datetimeFigureOut">
              <a:rPr lang="nl-NL" smtClean="0"/>
              <a:t>09-03-2023</a:t>
            </a:fld>
            <a:endParaRPr lang="nl-NL"/>
          </a:p>
        </p:txBody>
      </p:sp>
      <p:sp>
        <p:nvSpPr>
          <p:cNvPr id="5" name="Tijdelijke aanduiding voor voettekst 4">
            <a:extLst>
              <a:ext uri="{FF2B5EF4-FFF2-40B4-BE49-F238E27FC236}">
                <a16:creationId xmlns:a16="http://schemas.microsoft.com/office/drawing/2014/main" id="{7C8ABB13-870E-0B48-BD6A-78C27F37E13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1205CEF-0139-9042-BC66-BAC2DC70FEDD}"/>
              </a:ext>
            </a:extLst>
          </p:cNvPr>
          <p:cNvSpPr>
            <a:spLocks noGrp="1"/>
          </p:cNvSpPr>
          <p:nvPr>
            <p:ph type="sldNum" sz="quarter" idx="12"/>
          </p:nvPr>
        </p:nvSpPr>
        <p:spPr/>
        <p:txBody>
          <a:bodyPr/>
          <a:lstStyle/>
          <a:p>
            <a:fld id="{C5553B23-6FD8-544C-9C02-73EA6121AC6F}" type="slidenum">
              <a:rPr lang="nl-NL" smtClean="0"/>
              <a:t>‹nr.›</a:t>
            </a:fld>
            <a:endParaRPr lang="nl-NL"/>
          </a:p>
        </p:txBody>
      </p:sp>
    </p:spTree>
    <p:extLst>
      <p:ext uri="{BB962C8B-B14F-4D97-AF65-F5344CB8AC3E}">
        <p14:creationId xmlns:p14="http://schemas.microsoft.com/office/powerpoint/2010/main" val="22989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91F481-F6DD-5847-AC39-200D8755429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F94859A-F3E9-0C43-A801-EAA53EACEF7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EF3F864-D184-1B46-89C1-881FFA5EB31A}"/>
              </a:ext>
            </a:extLst>
          </p:cNvPr>
          <p:cNvSpPr>
            <a:spLocks noGrp="1"/>
          </p:cNvSpPr>
          <p:nvPr>
            <p:ph type="dt" sz="half" idx="10"/>
          </p:nvPr>
        </p:nvSpPr>
        <p:spPr/>
        <p:txBody>
          <a:bodyPr/>
          <a:lstStyle/>
          <a:p>
            <a:fld id="{66A0B05B-05E9-F04F-9F8F-D6609592977C}" type="datetimeFigureOut">
              <a:rPr lang="nl-NL" smtClean="0"/>
              <a:t>09-03-2023</a:t>
            </a:fld>
            <a:endParaRPr lang="nl-NL"/>
          </a:p>
        </p:txBody>
      </p:sp>
      <p:sp>
        <p:nvSpPr>
          <p:cNvPr id="5" name="Tijdelijke aanduiding voor voettekst 4">
            <a:extLst>
              <a:ext uri="{FF2B5EF4-FFF2-40B4-BE49-F238E27FC236}">
                <a16:creationId xmlns:a16="http://schemas.microsoft.com/office/drawing/2014/main" id="{91FA5860-AF01-E943-B089-BB640C5CA65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B32161F-C2B9-4144-95ED-0BD7A735CDAC}"/>
              </a:ext>
            </a:extLst>
          </p:cNvPr>
          <p:cNvSpPr>
            <a:spLocks noGrp="1"/>
          </p:cNvSpPr>
          <p:nvPr>
            <p:ph type="sldNum" sz="quarter" idx="12"/>
          </p:nvPr>
        </p:nvSpPr>
        <p:spPr/>
        <p:txBody>
          <a:bodyPr/>
          <a:lstStyle/>
          <a:p>
            <a:fld id="{C5553B23-6FD8-544C-9C02-73EA6121AC6F}" type="slidenum">
              <a:rPr lang="nl-NL" smtClean="0"/>
              <a:t>‹nr.›</a:t>
            </a:fld>
            <a:endParaRPr lang="nl-NL"/>
          </a:p>
        </p:txBody>
      </p:sp>
    </p:spTree>
    <p:extLst>
      <p:ext uri="{BB962C8B-B14F-4D97-AF65-F5344CB8AC3E}">
        <p14:creationId xmlns:p14="http://schemas.microsoft.com/office/powerpoint/2010/main" val="2636038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FB7C6C-9B9E-204D-9A79-4F4BB705D08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2CA7935-DBFB-BE42-BB56-3CD0EE680E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D9CBA8F-78E0-FC4C-98B9-E906D2163BD2}"/>
              </a:ext>
            </a:extLst>
          </p:cNvPr>
          <p:cNvSpPr>
            <a:spLocks noGrp="1"/>
          </p:cNvSpPr>
          <p:nvPr>
            <p:ph type="dt" sz="half" idx="10"/>
          </p:nvPr>
        </p:nvSpPr>
        <p:spPr/>
        <p:txBody>
          <a:bodyPr/>
          <a:lstStyle/>
          <a:p>
            <a:fld id="{66A0B05B-05E9-F04F-9F8F-D6609592977C}" type="datetimeFigureOut">
              <a:rPr lang="nl-NL" smtClean="0"/>
              <a:t>09-03-2023</a:t>
            </a:fld>
            <a:endParaRPr lang="nl-NL"/>
          </a:p>
        </p:txBody>
      </p:sp>
      <p:sp>
        <p:nvSpPr>
          <p:cNvPr id="5" name="Tijdelijke aanduiding voor voettekst 4">
            <a:extLst>
              <a:ext uri="{FF2B5EF4-FFF2-40B4-BE49-F238E27FC236}">
                <a16:creationId xmlns:a16="http://schemas.microsoft.com/office/drawing/2014/main" id="{7F8CF369-2B70-4C4A-8F3F-21BFC8E9F6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4F55489-158A-0743-83F3-74EC7A098883}"/>
              </a:ext>
            </a:extLst>
          </p:cNvPr>
          <p:cNvSpPr>
            <a:spLocks noGrp="1"/>
          </p:cNvSpPr>
          <p:nvPr>
            <p:ph type="sldNum" sz="quarter" idx="12"/>
          </p:nvPr>
        </p:nvSpPr>
        <p:spPr/>
        <p:txBody>
          <a:bodyPr/>
          <a:lstStyle/>
          <a:p>
            <a:fld id="{C5553B23-6FD8-544C-9C02-73EA6121AC6F}" type="slidenum">
              <a:rPr lang="nl-NL" smtClean="0"/>
              <a:t>‹nr.›</a:t>
            </a:fld>
            <a:endParaRPr lang="nl-NL"/>
          </a:p>
        </p:txBody>
      </p:sp>
    </p:spTree>
    <p:extLst>
      <p:ext uri="{BB962C8B-B14F-4D97-AF65-F5344CB8AC3E}">
        <p14:creationId xmlns:p14="http://schemas.microsoft.com/office/powerpoint/2010/main" val="1157350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C3A39A-3F1D-2D42-A782-64201C3BE00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B848EE6-18C4-6246-97CD-C608B971E38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4A759D8-BE28-8D4A-88A6-8AFE03E610D8}"/>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B31EA790-3CA5-E149-B946-9E7073532194}"/>
              </a:ext>
            </a:extLst>
          </p:cNvPr>
          <p:cNvSpPr>
            <a:spLocks noGrp="1"/>
          </p:cNvSpPr>
          <p:nvPr>
            <p:ph type="dt" sz="half" idx="10"/>
          </p:nvPr>
        </p:nvSpPr>
        <p:spPr/>
        <p:txBody>
          <a:bodyPr/>
          <a:lstStyle/>
          <a:p>
            <a:fld id="{66A0B05B-05E9-F04F-9F8F-D6609592977C}" type="datetimeFigureOut">
              <a:rPr lang="nl-NL" smtClean="0"/>
              <a:t>09-03-2023</a:t>
            </a:fld>
            <a:endParaRPr lang="nl-NL"/>
          </a:p>
        </p:txBody>
      </p:sp>
      <p:sp>
        <p:nvSpPr>
          <p:cNvPr id="6" name="Tijdelijke aanduiding voor voettekst 5">
            <a:extLst>
              <a:ext uri="{FF2B5EF4-FFF2-40B4-BE49-F238E27FC236}">
                <a16:creationId xmlns:a16="http://schemas.microsoft.com/office/drawing/2014/main" id="{A25502DC-B6EF-4F43-8050-858723B289F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ACFF1D0-1F46-754C-A58B-6353336E326A}"/>
              </a:ext>
            </a:extLst>
          </p:cNvPr>
          <p:cNvSpPr>
            <a:spLocks noGrp="1"/>
          </p:cNvSpPr>
          <p:nvPr>
            <p:ph type="sldNum" sz="quarter" idx="12"/>
          </p:nvPr>
        </p:nvSpPr>
        <p:spPr/>
        <p:txBody>
          <a:bodyPr/>
          <a:lstStyle/>
          <a:p>
            <a:fld id="{C5553B23-6FD8-544C-9C02-73EA6121AC6F}" type="slidenum">
              <a:rPr lang="nl-NL" smtClean="0"/>
              <a:t>‹nr.›</a:t>
            </a:fld>
            <a:endParaRPr lang="nl-NL"/>
          </a:p>
        </p:txBody>
      </p:sp>
    </p:spTree>
    <p:extLst>
      <p:ext uri="{BB962C8B-B14F-4D97-AF65-F5344CB8AC3E}">
        <p14:creationId xmlns:p14="http://schemas.microsoft.com/office/powerpoint/2010/main" val="479587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7090DE-656D-9C4C-980E-98CC2372878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0664674-14D8-6D42-9B0F-7C526CD4BA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D53CBF15-1E5F-9745-B639-2CF993E765D2}"/>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2A8170A-A4CF-C543-815D-D3342E0A96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B34A9EE-4729-8945-A752-C6191C67337F}"/>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3F554074-A1D7-8046-BB85-0FEF205039A1}"/>
              </a:ext>
            </a:extLst>
          </p:cNvPr>
          <p:cNvSpPr>
            <a:spLocks noGrp="1"/>
          </p:cNvSpPr>
          <p:nvPr>
            <p:ph type="dt" sz="half" idx="10"/>
          </p:nvPr>
        </p:nvSpPr>
        <p:spPr/>
        <p:txBody>
          <a:bodyPr/>
          <a:lstStyle/>
          <a:p>
            <a:fld id="{66A0B05B-05E9-F04F-9F8F-D6609592977C}" type="datetimeFigureOut">
              <a:rPr lang="nl-NL" smtClean="0"/>
              <a:t>09-03-2023</a:t>
            </a:fld>
            <a:endParaRPr lang="nl-NL"/>
          </a:p>
        </p:txBody>
      </p:sp>
      <p:sp>
        <p:nvSpPr>
          <p:cNvPr id="8" name="Tijdelijke aanduiding voor voettekst 7">
            <a:extLst>
              <a:ext uri="{FF2B5EF4-FFF2-40B4-BE49-F238E27FC236}">
                <a16:creationId xmlns:a16="http://schemas.microsoft.com/office/drawing/2014/main" id="{10A327F7-0000-2E4D-8E63-C66A614715A7}"/>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2A90262E-5BD6-9A49-B6D2-AB610F702455}"/>
              </a:ext>
            </a:extLst>
          </p:cNvPr>
          <p:cNvSpPr>
            <a:spLocks noGrp="1"/>
          </p:cNvSpPr>
          <p:nvPr>
            <p:ph type="sldNum" sz="quarter" idx="12"/>
          </p:nvPr>
        </p:nvSpPr>
        <p:spPr/>
        <p:txBody>
          <a:bodyPr/>
          <a:lstStyle/>
          <a:p>
            <a:fld id="{C5553B23-6FD8-544C-9C02-73EA6121AC6F}" type="slidenum">
              <a:rPr lang="nl-NL" smtClean="0"/>
              <a:t>‹nr.›</a:t>
            </a:fld>
            <a:endParaRPr lang="nl-NL"/>
          </a:p>
        </p:txBody>
      </p:sp>
    </p:spTree>
    <p:extLst>
      <p:ext uri="{BB962C8B-B14F-4D97-AF65-F5344CB8AC3E}">
        <p14:creationId xmlns:p14="http://schemas.microsoft.com/office/powerpoint/2010/main" val="29372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491A6A-594F-4544-9AD4-385F747F008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C0BE14B-5BB2-1A4B-876B-89FD2B4BF353}"/>
              </a:ext>
            </a:extLst>
          </p:cNvPr>
          <p:cNvSpPr>
            <a:spLocks noGrp="1"/>
          </p:cNvSpPr>
          <p:nvPr>
            <p:ph type="dt" sz="half" idx="10"/>
          </p:nvPr>
        </p:nvSpPr>
        <p:spPr/>
        <p:txBody>
          <a:bodyPr/>
          <a:lstStyle/>
          <a:p>
            <a:fld id="{66A0B05B-05E9-F04F-9F8F-D6609592977C}" type="datetimeFigureOut">
              <a:rPr lang="nl-NL" smtClean="0"/>
              <a:t>09-03-2023</a:t>
            </a:fld>
            <a:endParaRPr lang="nl-NL"/>
          </a:p>
        </p:txBody>
      </p:sp>
      <p:sp>
        <p:nvSpPr>
          <p:cNvPr id="4" name="Tijdelijke aanduiding voor voettekst 3">
            <a:extLst>
              <a:ext uri="{FF2B5EF4-FFF2-40B4-BE49-F238E27FC236}">
                <a16:creationId xmlns:a16="http://schemas.microsoft.com/office/drawing/2014/main" id="{7B19C18A-4B7F-0743-A178-025D35C47E6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FA94E21-F382-CE48-B18B-A9CBE17EBFE1}"/>
              </a:ext>
            </a:extLst>
          </p:cNvPr>
          <p:cNvSpPr>
            <a:spLocks noGrp="1"/>
          </p:cNvSpPr>
          <p:nvPr>
            <p:ph type="sldNum" sz="quarter" idx="12"/>
          </p:nvPr>
        </p:nvSpPr>
        <p:spPr/>
        <p:txBody>
          <a:bodyPr/>
          <a:lstStyle/>
          <a:p>
            <a:fld id="{C5553B23-6FD8-544C-9C02-73EA6121AC6F}" type="slidenum">
              <a:rPr lang="nl-NL" smtClean="0"/>
              <a:t>‹nr.›</a:t>
            </a:fld>
            <a:endParaRPr lang="nl-NL"/>
          </a:p>
        </p:txBody>
      </p:sp>
    </p:spTree>
    <p:extLst>
      <p:ext uri="{BB962C8B-B14F-4D97-AF65-F5344CB8AC3E}">
        <p14:creationId xmlns:p14="http://schemas.microsoft.com/office/powerpoint/2010/main" val="1909698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8EA70B6-1828-4948-84DA-7D923E45EFA9}"/>
              </a:ext>
            </a:extLst>
          </p:cNvPr>
          <p:cNvSpPr>
            <a:spLocks noGrp="1"/>
          </p:cNvSpPr>
          <p:nvPr>
            <p:ph type="dt" sz="half" idx="10"/>
          </p:nvPr>
        </p:nvSpPr>
        <p:spPr/>
        <p:txBody>
          <a:bodyPr/>
          <a:lstStyle/>
          <a:p>
            <a:fld id="{66A0B05B-05E9-F04F-9F8F-D6609592977C}" type="datetimeFigureOut">
              <a:rPr lang="nl-NL" smtClean="0"/>
              <a:t>09-03-2023</a:t>
            </a:fld>
            <a:endParaRPr lang="nl-NL"/>
          </a:p>
        </p:txBody>
      </p:sp>
      <p:sp>
        <p:nvSpPr>
          <p:cNvPr id="3" name="Tijdelijke aanduiding voor voettekst 2">
            <a:extLst>
              <a:ext uri="{FF2B5EF4-FFF2-40B4-BE49-F238E27FC236}">
                <a16:creationId xmlns:a16="http://schemas.microsoft.com/office/drawing/2014/main" id="{69C6AFAE-552C-A244-82F0-947074B17D8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2B4223BD-09EB-A348-808D-0995BB38FD5E}"/>
              </a:ext>
            </a:extLst>
          </p:cNvPr>
          <p:cNvSpPr>
            <a:spLocks noGrp="1"/>
          </p:cNvSpPr>
          <p:nvPr>
            <p:ph type="sldNum" sz="quarter" idx="12"/>
          </p:nvPr>
        </p:nvSpPr>
        <p:spPr/>
        <p:txBody>
          <a:bodyPr/>
          <a:lstStyle/>
          <a:p>
            <a:fld id="{C5553B23-6FD8-544C-9C02-73EA6121AC6F}" type="slidenum">
              <a:rPr lang="nl-NL" smtClean="0"/>
              <a:t>‹nr.›</a:t>
            </a:fld>
            <a:endParaRPr lang="nl-NL"/>
          </a:p>
        </p:txBody>
      </p:sp>
    </p:spTree>
    <p:extLst>
      <p:ext uri="{BB962C8B-B14F-4D97-AF65-F5344CB8AC3E}">
        <p14:creationId xmlns:p14="http://schemas.microsoft.com/office/powerpoint/2010/main" val="34069907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443309-B842-0741-86AD-270BA721998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E4F7A9F-3A57-1E48-8D23-6253138946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5AAD59F-74A3-C744-A704-50960503A4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3E9B343-A28A-EA47-944D-7A684897F42B}"/>
              </a:ext>
            </a:extLst>
          </p:cNvPr>
          <p:cNvSpPr>
            <a:spLocks noGrp="1"/>
          </p:cNvSpPr>
          <p:nvPr>
            <p:ph type="dt" sz="half" idx="10"/>
          </p:nvPr>
        </p:nvSpPr>
        <p:spPr/>
        <p:txBody>
          <a:bodyPr/>
          <a:lstStyle/>
          <a:p>
            <a:fld id="{66A0B05B-05E9-F04F-9F8F-D6609592977C}" type="datetimeFigureOut">
              <a:rPr lang="nl-NL" smtClean="0"/>
              <a:t>09-03-2023</a:t>
            </a:fld>
            <a:endParaRPr lang="nl-NL"/>
          </a:p>
        </p:txBody>
      </p:sp>
      <p:sp>
        <p:nvSpPr>
          <p:cNvPr id="6" name="Tijdelijke aanduiding voor voettekst 5">
            <a:extLst>
              <a:ext uri="{FF2B5EF4-FFF2-40B4-BE49-F238E27FC236}">
                <a16:creationId xmlns:a16="http://schemas.microsoft.com/office/drawing/2014/main" id="{8444662C-4E6E-A943-841D-F74C88F23BD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C04926D-72BA-2443-8394-5B3D539E6DCF}"/>
              </a:ext>
            </a:extLst>
          </p:cNvPr>
          <p:cNvSpPr>
            <a:spLocks noGrp="1"/>
          </p:cNvSpPr>
          <p:nvPr>
            <p:ph type="sldNum" sz="quarter" idx="12"/>
          </p:nvPr>
        </p:nvSpPr>
        <p:spPr/>
        <p:txBody>
          <a:bodyPr/>
          <a:lstStyle/>
          <a:p>
            <a:fld id="{C5553B23-6FD8-544C-9C02-73EA6121AC6F}" type="slidenum">
              <a:rPr lang="nl-NL" smtClean="0"/>
              <a:t>‹nr.›</a:t>
            </a:fld>
            <a:endParaRPr lang="nl-NL"/>
          </a:p>
        </p:txBody>
      </p:sp>
    </p:spTree>
    <p:extLst>
      <p:ext uri="{BB962C8B-B14F-4D97-AF65-F5344CB8AC3E}">
        <p14:creationId xmlns:p14="http://schemas.microsoft.com/office/powerpoint/2010/main" val="421028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17353149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DA00AD-45E7-F84E-976F-0B53C982DD9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1B5C1D4-7736-C84C-9571-0C2B0E67D1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ECA9ECD9-8C44-6C48-88A1-626CF8689B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F8E6719-A10D-DA46-8452-89F06C911BF5}"/>
              </a:ext>
            </a:extLst>
          </p:cNvPr>
          <p:cNvSpPr>
            <a:spLocks noGrp="1"/>
          </p:cNvSpPr>
          <p:nvPr>
            <p:ph type="dt" sz="half" idx="10"/>
          </p:nvPr>
        </p:nvSpPr>
        <p:spPr/>
        <p:txBody>
          <a:bodyPr/>
          <a:lstStyle/>
          <a:p>
            <a:fld id="{66A0B05B-05E9-F04F-9F8F-D6609592977C}" type="datetimeFigureOut">
              <a:rPr lang="nl-NL" smtClean="0"/>
              <a:t>09-03-2023</a:t>
            </a:fld>
            <a:endParaRPr lang="nl-NL"/>
          </a:p>
        </p:txBody>
      </p:sp>
      <p:sp>
        <p:nvSpPr>
          <p:cNvPr id="6" name="Tijdelijke aanduiding voor voettekst 5">
            <a:extLst>
              <a:ext uri="{FF2B5EF4-FFF2-40B4-BE49-F238E27FC236}">
                <a16:creationId xmlns:a16="http://schemas.microsoft.com/office/drawing/2014/main" id="{74AA49F8-7928-5B41-9D00-83E0008A002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C77BAB2-3558-BC4A-B51F-A03288767383}"/>
              </a:ext>
            </a:extLst>
          </p:cNvPr>
          <p:cNvSpPr>
            <a:spLocks noGrp="1"/>
          </p:cNvSpPr>
          <p:nvPr>
            <p:ph type="sldNum" sz="quarter" idx="12"/>
          </p:nvPr>
        </p:nvSpPr>
        <p:spPr/>
        <p:txBody>
          <a:bodyPr/>
          <a:lstStyle/>
          <a:p>
            <a:fld id="{C5553B23-6FD8-544C-9C02-73EA6121AC6F}" type="slidenum">
              <a:rPr lang="nl-NL" smtClean="0"/>
              <a:t>‹nr.›</a:t>
            </a:fld>
            <a:endParaRPr lang="nl-NL"/>
          </a:p>
        </p:txBody>
      </p:sp>
    </p:spTree>
    <p:extLst>
      <p:ext uri="{BB962C8B-B14F-4D97-AF65-F5344CB8AC3E}">
        <p14:creationId xmlns:p14="http://schemas.microsoft.com/office/powerpoint/2010/main" val="29421992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525832-17C3-754C-90E3-A9B370E75C3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BD8EB04E-D6D3-444A-99BA-542F5E5F249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3DF0FA5-783B-424D-AA8B-6378CD89F754}"/>
              </a:ext>
            </a:extLst>
          </p:cNvPr>
          <p:cNvSpPr>
            <a:spLocks noGrp="1"/>
          </p:cNvSpPr>
          <p:nvPr>
            <p:ph type="dt" sz="half" idx="10"/>
          </p:nvPr>
        </p:nvSpPr>
        <p:spPr/>
        <p:txBody>
          <a:bodyPr/>
          <a:lstStyle/>
          <a:p>
            <a:fld id="{66A0B05B-05E9-F04F-9F8F-D6609592977C}" type="datetimeFigureOut">
              <a:rPr lang="nl-NL" smtClean="0"/>
              <a:t>09-03-2023</a:t>
            </a:fld>
            <a:endParaRPr lang="nl-NL"/>
          </a:p>
        </p:txBody>
      </p:sp>
      <p:sp>
        <p:nvSpPr>
          <p:cNvPr id="5" name="Tijdelijke aanduiding voor voettekst 4">
            <a:extLst>
              <a:ext uri="{FF2B5EF4-FFF2-40B4-BE49-F238E27FC236}">
                <a16:creationId xmlns:a16="http://schemas.microsoft.com/office/drawing/2014/main" id="{94311F2B-326A-D948-9FB0-ED40A4D3963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40F74FF-CE2F-D944-9C4D-5C8B514A6A20}"/>
              </a:ext>
            </a:extLst>
          </p:cNvPr>
          <p:cNvSpPr>
            <a:spLocks noGrp="1"/>
          </p:cNvSpPr>
          <p:nvPr>
            <p:ph type="sldNum" sz="quarter" idx="12"/>
          </p:nvPr>
        </p:nvSpPr>
        <p:spPr/>
        <p:txBody>
          <a:bodyPr/>
          <a:lstStyle/>
          <a:p>
            <a:fld id="{C5553B23-6FD8-544C-9C02-73EA6121AC6F}" type="slidenum">
              <a:rPr lang="nl-NL" smtClean="0"/>
              <a:t>‹nr.›</a:t>
            </a:fld>
            <a:endParaRPr lang="nl-NL"/>
          </a:p>
        </p:txBody>
      </p:sp>
    </p:spTree>
    <p:extLst>
      <p:ext uri="{BB962C8B-B14F-4D97-AF65-F5344CB8AC3E}">
        <p14:creationId xmlns:p14="http://schemas.microsoft.com/office/powerpoint/2010/main" val="2469430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0D6A1C4-F881-6545-B2C3-DAF6D0BB79F7}"/>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4DED7C8-00F0-E643-A996-4C5A26B4E170}"/>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B99A62B-6878-1D40-94EB-535620A2DB56}"/>
              </a:ext>
            </a:extLst>
          </p:cNvPr>
          <p:cNvSpPr>
            <a:spLocks noGrp="1"/>
          </p:cNvSpPr>
          <p:nvPr>
            <p:ph type="dt" sz="half" idx="10"/>
          </p:nvPr>
        </p:nvSpPr>
        <p:spPr/>
        <p:txBody>
          <a:bodyPr/>
          <a:lstStyle/>
          <a:p>
            <a:fld id="{66A0B05B-05E9-F04F-9F8F-D6609592977C}" type="datetimeFigureOut">
              <a:rPr lang="nl-NL" smtClean="0"/>
              <a:t>09-03-2023</a:t>
            </a:fld>
            <a:endParaRPr lang="nl-NL"/>
          </a:p>
        </p:txBody>
      </p:sp>
      <p:sp>
        <p:nvSpPr>
          <p:cNvPr id="5" name="Tijdelijke aanduiding voor voettekst 4">
            <a:extLst>
              <a:ext uri="{FF2B5EF4-FFF2-40B4-BE49-F238E27FC236}">
                <a16:creationId xmlns:a16="http://schemas.microsoft.com/office/drawing/2014/main" id="{9AB0F35D-A0F8-BE4E-96A5-44B0F717DBE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0F77339-3DAA-604D-8E2C-9EC2F146587F}"/>
              </a:ext>
            </a:extLst>
          </p:cNvPr>
          <p:cNvSpPr>
            <a:spLocks noGrp="1"/>
          </p:cNvSpPr>
          <p:nvPr>
            <p:ph type="sldNum" sz="quarter" idx="12"/>
          </p:nvPr>
        </p:nvSpPr>
        <p:spPr/>
        <p:txBody>
          <a:bodyPr/>
          <a:lstStyle/>
          <a:p>
            <a:fld id="{C5553B23-6FD8-544C-9C02-73EA6121AC6F}" type="slidenum">
              <a:rPr lang="nl-NL" smtClean="0"/>
              <a:t>‹nr.›</a:t>
            </a:fld>
            <a:endParaRPr lang="nl-NL"/>
          </a:p>
        </p:txBody>
      </p:sp>
    </p:spTree>
    <p:extLst>
      <p:ext uri="{BB962C8B-B14F-4D97-AF65-F5344CB8AC3E}">
        <p14:creationId xmlns:p14="http://schemas.microsoft.com/office/powerpoint/2010/main" val="21514386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D7575748-FF34-4248-A7F3-5541385C517F}" type="datetimeFigureOut">
              <a:rPr lang="nl-NL" smtClean="0"/>
              <a:t>09-03-2023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B1847FE-E353-4047-9CB0-003D2AFAC80F}" type="slidenum">
              <a:rPr lang="nl-NL" smtClean="0"/>
              <a:t>‹nr.›</a:t>
            </a:fld>
            <a:endParaRPr lang="nl-NL"/>
          </a:p>
        </p:txBody>
      </p:sp>
    </p:spTree>
    <p:extLst>
      <p:ext uri="{BB962C8B-B14F-4D97-AF65-F5344CB8AC3E}">
        <p14:creationId xmlns:p14="http://schemas.microsoft.com/office/powerpoint/2010/main" val="38157078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7575748-FF34-4248-A7F3-5541385C517F}" type="datetimeFigureOut">
              <a:rPr lang="nl-NL" smtClean="0"/>
              <a:t>09-03-2023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B1847FE-E353-4047-9CB0-003D2AFAC80F}" type="slidenum">
              <a:rPr lang="nl-NL" smtClean="0"/>
              <a:t>‹nr.›</a:t>
            </a:fld>
            <a:endParaRPr lang="nl-NL"/>
          </a:p>
        </p:txBody>
      </p:sp>
    </p:spTree>
    <p:extLst>
      <p:ext uri="{BB962C8B-B14F-4D97-AF65-F5344CB8AC3E}">
        <p14:creationId xmlns:p14="http://schemas.microsoft.com/office/powerpoint/2010/main" val="11680308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D7575748-FF34-4248-A7F3-5541385C517F}" type="datetimeFigureOut">
              <a:rPr lang="nl-NL" smtClean="0"/>
              <a:t>09-03-2023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B1847FE-E353-4047-9CB0-003D2AFAC80F}" type="slidenum">
              <a:rPr lang="nl-NL" smtClean="0"/>
              <a:t>‹nr.›</a:t>
            </a:fld>
            <a:endParaRPr lang="nl-NL"/>
          </a:p>
        </p:txBody>
      </p:sp>
    </p:spTree>
    <p:extLst>
      <p:ext uri="{BB962C8B-B14F-4D97-AF65-F5344CB8AC3E}">
        <p14:creationId xmlns:p14="http://schemas.microsoft.com/office/powerpoint/2010/main" val="3015722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D7575748-FF34-4248-A7F3-5541385C517F}" type="datetimeFigureOut">
              <a:rPr lang="nl-NL" smtClean="0"/>
              <a:t>09-03-2023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B1847FE-E353-4047-9CB0-003D2AFAC80F}" type="slidenum">
              <a:rPr lang="nl-NL" smtClean="0"/>
              <a:t>‹nr.›</a:t>
            </a:fld>
            <a:endParaRPr lang="nl-NL"/>
          </a:p>
        </p:txBody>
      </p:sp>
    </p:spTree>
    <p:extLst>
      <p:ext uri="{BB962C8B-B14F-4D97-AF65-F5344CB8AC3E}">
        <p14:creationId xmlns:p14="http://schemas.microsoft.com/office/powerpoint/2010/main" val="40857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D7575748-FF34-4248-A7F3-5541385C517F}" type="datetimeFigureOut">
              <a:rPr lang="nl-NL" smtClean="0"/>
              <a:t>09-03-2023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3B1847FE-E353-4047-9CB0-003D2AFAC80F}" type="slidenum">
              <a:rPr lang="nl-NL" smtClean="0"/>
              <a:t>‹nr.›</a:t>
            </a:fld>
            <a:endParaRPr lang="nl-NL"/>
          </a:p>
        </p:txBody>
      </p:sp>
    </p:spTree>
    <p:extLst>
      <p:ext uri="{BB962C8B-B14F-4D97-AF65-F5344CB8AC3E}">
        <p14:creationId xmlns:p14="http://schemas.microsoft.com/office/powerpoint/2010/main" val="23956522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D7575748-FF34-4248-A7F3-5541385C517F}" type="datetimeFigureOut">
              <a:rPr lang="nl-NL" smtClean="0"/>
              <a:t>09-03-2023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3B1847FE-E353-4047-9CB0-003D2AFAC80F}" type="slidenum">
              <a:rPr lang="nl-NL" smtClean="0"/>
              <a:t>‹nr.›</a:t>
            </a:fld>
            <a:endParaRPr lang="nl-NL"/>
          </a:p>
        </p:txBody>
      </p:sp>
    </p:spTree>
    <p:extLst>
      <p:ext uri="{BB962C8B-B14F-4D97-AF65-F5344CB8AC3E}">
        <p14:creationId xmlns:p14="http://schemas.microsoft.com/office/powerpoint/2010/main" val="2903445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7575748-FF34-4248-A7F3-5541385C517F}" type="datetimeFigureOut">
              <a:rPr lang="nl-NL" smtClean="0"/>
              <a:t>09-03-2023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3B1847FE-E353-4047-9CB0-003D2AFAC80F}" type="slidenum">
              <a:rPr lang="nl-NL" smtClean="0"/>
              <a:t>‹nr.›</a:t>
            </a:fld>
            <a:endParaRPr lang="nl-NL"/>
          </a:p>
        </p:txBody>
      </p:sp>
    </p:spTree>
    <p:extLst>
      <p:ext uri="{BB962C8B-B14F-4D97-AF65-F5344CB8AC3E}">
        <p14:creationId xmlns:p14="http://schemas.microsoft.com/office/powerpoint/2010/main" val="2517384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Tree>
    <p:extLst>
      <p:ext uri="{BB962C8B-B14F-4D97-AF65-F5344CB8AC3E}">
        <p14:creationId xmlns:p14="http://schemas.microsoft.com/office/powerpoint/2010/main" val="39132475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D7575748-FF34-4248-A7F3-5541385C517F}" type="datetimeFigureOut">
              <a:rPr lang="nl-NL" smtClean="0"/>
              <a:t>09-03-2023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B1847FE-E353-4047-9CB0-003D2AFAC80F}" type="slidenum">
              <a:rPr lang="nl-NL" smtClean="0"/>
              <a:t>‹nr.›</a:t>
            </a:fld>
            <a:endParaRPr lang="nl-NL"/>
          </a:p>
        </p:txBody>
      </p:sp>
    </p:spTree>
    <p:extLst>
      <p:ext uri="{BB962C8B-B14F-4D97-AF65-F5344CB8AC3E}">
        <p14:creationId xmlns:p14="http://schemas.microsoft.com/office/powerpoint/2010/main" val="20324303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D7575748-FF34-4248-A7F3-5541385C517F}" type="datetimeFigureOut">
              <a:rPr lang="nl-NL" smtClean="0"/>
              <a:t>09-03-2023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B1847FE-E353-4047-9CB0-003D2AFAC80F}" type="slidenum">
              <a:rPr lang="nl-NL" smtClean="0"/>
              <a:t>‹nr.›</a:t>
            </a:fld>
            <a:endParaRPr lang="nl-NL"/>
          </a:p>
        </p:txBody>
      </p:sp>
    </p:spTree>
    <p:extLst>
      <p:ext uri="{BB962C8B-B14F-4D97-AF65-F5344CB8AC3E}">
        <p14:creationId xmlns:p14="http://schemas.microsoft.com/office/powerpoint/2010/main" val="11676152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7575748-FF34-4248-A7F3-5541385C517F}" type="datetimeFigureOut">
              <a:rPr lang="nl-NL" smtClean="0"/>
              <a:t>09-03-2023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B1847FE-E353-4047-9CB0-003D2AFAC80F}" type="slidenum">
              <a:rPr lang="nl-NL" smtClean="0"/>
              <a:t>‹nr.›</a:t>
            </a:fld>
            <a:endParaRPr lang="nl-NL"/>
          </a:p>
        </p:txBody>
      </p:sp>
    </p:spTree>
    <p:extLst>
      <p:ext uri="{BB962C8B-B14F-4D97-AF65-F5344CB8AC3E}">
        <p14:creationId xmlns:p14="http://schemas.microsoft.com/office/powerpoint/2010/main" val="305114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7575748-FF34-4248-A7F3-5541385C517F}" type="datetimeFigureOut">
              <a:rPr lang="nl-NL" smtClean="0"/>
              <a:t>09-03-2023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B1847FE-E353-4047-9CB0-003D2AFAC80F}" type="slidenum">
              <a:rPr lang="nl-NL" smtClean="0"/>
              <a:t>‹nr.›</a:t>
            </a:fld>
            <a:endParaRPr lang="nl-NL"/>
          </a:p>
        </p:txBody>
      </p:sp>
    </p:spTree>
    <p:extLst>
      <p:ext uri="{BB962C8B-B14F-4D97-AF65-F5344CB8AC3E}">
        <p14:creationId xmlns:p14="http://schemas.microsoft.com/office/powerpoint/2010/main" val="4267609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6"/>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4005242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8"/>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73846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5" name="Tijdelijke aanduiding voor dianummer 4"/>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2005454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1752554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7" name="Tijdelijke aanduiding voor dianummer 6"/>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3924270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7" name="Tijdelijke aanduiding voor dianummer 6"/>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445370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Afbeelding 1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892" y="6212255"/>
            <a:ext cx="12086830" cy="656855"/>
          </a:xfrm>
          <a:prstGeom prst="rect">
            <a:avLst/>
          </a:prstGeom>
        </p:spPr>
      </p:pic>
      <p:sp>
        <p:nvSpPr>
          <p:cNvPr id="13" name="Rechthoek 12"/>
          <p:cNvSpPr/>
          <p:nvPr userDrawn="1"/>
        </p:nvSpPr>
        <p:spPr>
          <a:xfrm>
            <a:off x="2586039" y="6212255"/>
            <a:ext cx="9605962" cy="645745"/>
          </a:xfrm>
          <a:prstGeom prst="rect">
            <a:avLst/>
          </a:prstGeom>
          <a:solidFill>
            <a:srgbClr val="C8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userDrawn="1">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userDrawn="1">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userDrawn="1">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55D006-C1B4-42B6-9697-FCB8ED93A34E}" type="slidenum">
              <a:rPr lang="nl-NL" smtClean="0"/>
              <a:t>‹nr.›</a:t>
            </a:fld>
            <a:endParaRPr lang="nl-NL"/>
          </a:p>
        </p:txBody>
      </p:sp>
      <p:pic>
        <p:nvPicPr>
          <p:cNvPr id="7" name="Afbeelding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37864" y="6212255"/>
            <a:ext cx="483759" cy="509220"/>
          </a:xfrm>
          <a:prstGeom prst="rect">
            <a:avLst/>
          </a:prstGeom>
        </p:spPr>
      </p:pic>
      <p:pic>
        <p:nvPicPr>
          <p:cNvPr id="11" name="Afbeelding 10"/>
          <p:cNvPicPr>
            <a:picLocks noChangeAspect="1"/>
          </p:cNvPicPr>
          <p:nvPr userDrawn="1"/>
        </p:nvPicPr>
        <p:blipFill rotWithShape="1">
          <a:blip r:embed="rId13">
            <a:extLst>
              <a:ext uri="{28A0092B-C50C-407E-A947-70E740481C1C}">
                <a14:useLocalDpi xmlns:a14="http://schemas.microsoft.com/office/drawing/2010/main" val="0"/>
              </a:ext>
            </a:extLst>
          </a:blip>
          <a:srcRect l="15473" t="-378518" r="-15473" b="378518"/>
          <a:stretch/>
        </p:blipFill>
        <p:spPr>
          <a:xfrm>
            <a:off x="1432861" y="3028894"/>
            <a:ext cx="9326277" cy="800212"/>
          </a:xfrm>
          <a:prstGeom prst="rect">
            <a:avLst/>
          </a:prstGeom>
        </p:spPr>
      </p:pic>
      <p:pic>
        <p:nvPicPr>
          <p:cNvPr id="18" name="Afbeelding 17"/>
          <p:cNvPicPr>
            <a:picLocks noChangeAspect="1"/>
          </p:cNvPicPr>
          <p:nvPr userDrawn="1"/>
        </p:nvPicPr>
        <p:blipFill rotWithShape="1">
          <a:blip r:embed="rId15">
            <a:extLst>
              <a:ext uri="{28A0092B-C50C-407E-A947-70E740481C1C}">
                <a14:useLocalDpi xmlns:a14="http://schemas.microsoft.com/office/drawing/2010/main" val="0"/>
              </a:ext>
            </a:extLst>
          </a:blip>
          <a:srcRect t="27655" r="23270" b="25470"/>
          <a:stretch/>
        </p:blipFill>
        <p:spPr>
          <a:xfrm>
            <a:off x="28975" y="6206307"/>
            <a:ext cx="1085952" cy="466577"/>
          </a:xfrm>
          <a:prstGeom prst="rect">
            <a:avLst/>
          </a:prstGeom>
        </p:spPr>
      </p:pic>
    </p:spTree>
    <p:extLst>
      <p:ext uri="{BB962C8B-B14F-4D97-AF65-F5344CB8AC3E}">
        <p14:creationId xmlns:p14="http://schemas.microsoft.com/office/powerpoint/2010/main" val="1339443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3AF8639-D409-344E-B7EE-C2E6DB2013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590E8FA-CEA3-424F-B651-B1E103277C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03C5B3B-E3CD-B545-9536-E208167317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A0B05B-05E9-F04F-9F8F-D6609592977C}" type="datetimeFigureOut">
              <a:rPr lang="nl-NL" smtClean="0"/>
              <a:t>09-03-2023</a:t>
            </a:fld>
            <a:endParaRPr lang="nl-NL"/>
          </a:p>
        </p:txBody>
      </p:sp>
      <p:sp>
        <p:nvSpPr>
          <p:cNvPr id="5" name="Tijdelijke aanduiding voor voettekst 4">
            <a:extLst>
              <a:ext uri="{FF2B5EF4-FFF2-40B4-BE49-F238E27FC236}">
                <a16:creationId xmlns:a16="http://schemas.microsoft.com/office/drawing/2014/main" id="{22F98B39-CB30-D248-8BCE-1CF7D5BA7B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DEE7EC9C-E8D9-6748-B6A5-E8FD603A14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553B23-6FD8-544C-9C02-73EA6121AC6F}" type="slidenum">
              <a:rPr lang="nl-NL" smtClean="0"/>
              <a:t>‹nr.›</a:t>
            </a:fld>
            <a:endParaRPr lang="nl-NL"/>
          </a:p>
        </p:txBody>
      </p:sp>
    </p:spTree>
    <p:extLst>
      <p:ext uri="{BB962C8B-B14F-4D97-AF65-F5344CB8AC3E}">
        <p14:creationId xmlns:p14="http://schemas.microsoft.com/office/powerpoint/2010/main" val="32455916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575748-FF34-4248-A7F3-5541385C517F}" type="datetimeFigureOut">
              <a:rPr lang="nl-NL" smtClean="0"/>
              <a:t>09-03-2023</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1847FE-E353-4047-9CB0-003D2AFAC80F}" type="slidenum">
              <a:rPr lang="nl-NL" smtClean="0"/>
              <a:t>‹nr.›</a:t>
            </a:fld>
            <a:endParaRPr lang="nl-NL"/>
          </a:p>
        </p:txBody>
      </p:sp>
    </p:spTree>
    <p:extLst>
      <p:ext uri="{BB962C8B-B14F-4D97-AF65-F5344CB8AC3E}">
        <p14:creationId xmlns:p14="http://schemas.microsoft.com/office/powerpoint/2010/main" val="29364880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sdgnederland.nl/" TargetMode="External"/><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hyperlink" Target="http://www.oecdbetterlifeindex.org/" TargetMode="Externa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hyperlink" Target="https://www.sdgnederland.nl/sdg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hyperlink" Target="https://youtu.be/cj-ls6R3yM8" TargetMode="External"/><Relationship Id="rId4" Type="http://schemas.openxmlformats.org/officeDocument/2006/relationships/hyperlink" Target="https://www.sdgnederland.nl/over-sdg-nederland/"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www.sdgnederland.n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ctrTitle"/>
          </p:nvPr>
        </p:nvSpPr>
        <p:spPr>
          <a:xfrm>
            <a:off x="838199" y="4525347"/>
            <a:ext cx="6801321" cy="1737360"/>
          </a:xfrm>
        </p:spPr>
        <p:txBody>
          <a:bodyPr anchor="ctr">
            <a:normAutofit fontScale="90000"/>
          </a:bodyPr>
          <a:lstStyle/>
          <a:p>
            <a:pPr algn="r"/>
            <a:r>
              <a:rPr lang="nl-NL" sz="5100" dirty="0"/>
              <a:t>Ontwikkelingen </a:t>
            </a:r>
            <a:br>
              <a:rPr lang="nl-NL" sz="5100" dirty="0"/>
            </a:br>
            <a:r>
              <a:rPr lang="nl-NL" sz="5100" dirty="0" err="1"/>
              <a:t>Sustainable</a:t>
            </a:r>
            <a:r>
              <a:rPr lang="nl-NL" sz="5100" dirty="0"/>
              <a:t> development goals binnen Lifestyle</a:t>
            </a:r>
          </a:p>
        </p:txBody>
      </p:sp>
      <p:sp>
        <p:nvSpPr>
          <p:cNvPr id="3" name="Ondertitel 2"/>
          <p:cNvSpPr>
            <a:spLocks noGrp="1"/>
          </p:cNvSpPr>
          <p:nvPr>
            <p:ph type="subTitle" idx="1"/>
          </p:nvPr>
        </p:nvSpPr>
        <p:spPr>
          <a:xfrm>
            <a:off x="7961258" y="4525347"/>
            <a:ext cx="3258675" cy="1737360"/>
          </a:xfrm>
        </p:spPr>
        <p:txBody>
          <a:bodyPr anchor="ctr">
            <a:normAutofit/>
          </a:bodyPr>
          <a:lstStyle/>
          <a:p>
            <a:pPr algn="l"/>
            <a:r>
              <a:rPr lang="nl-NL"/>
              <a:t>Leerjaar 3 – periode 3</a:t>
            </a:r>
          </a:p>
        </p:txBody>
      </p:sp>
      <p:sp>
        <p:nvSpPr>
          <p:cNvPr id="11" name="Oval 10">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045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40080" y="325369"/>
            <a:ext cx="4368602" cy="1956841"/>
          </a:xfrm>
        </p:spPr>
        <p:txBody>
          <a:bodyPr anchor="b">
            <a:normAutofit/>
          </a:bodyPr>
          <a:lstStyle/>
          <a:p>
            <a:r>
              <a:rPr lang="nl-NL" sz="5400"/>
              <a:t>3.3 Epidemieën </a:t>
            </a: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p:cNvSpPr>
            <a:spLocks noGrp="1"/>
          </p:cNvSpPr>
          <p:nvPr>
            <p:ph idx="1"/>
          </p:nvPr>
        </p:nvSpPr>
        <p:spPr>
          <a:xfrm>
            <a:off x="640080" y="2872899"/>
            <a:ext cx="4243589" cy="3320668"/>
          </a:xfrm>
        </p:spPr>
        <p:txBody>
          <a:bodyPr>
            <a:normAutofit/>
          </a:bodyPr>
          <a:lstStyle/>
          <a:p>
            <a:pPr marL="0" indent="0">
              <a:buNone/>
            </a:pPr>
            <a:r>
              <a:rPr lang="nl-NL" sz="2200"/>
              <a:t>3.3 Tegen 2030 een einde maken aan epidemieën zoals aids, tuberculose, malaria en verwaarloosde tropische ziekten, alsook hepatitis, door water overgebrachte ziekten en andere overdraagbare ziekten bestrijden.</a:t>
            </a:r>
          </a:p>
        </p:txBody>
      </p:sp>
      <p:pic>
        <p:nvPicPr>
          <p:cNvPr id="4098" name="Picture 2" descr="Afbeeldingsresultaat voor epidemi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49" r="3" b="3"/>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015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Afbeeldingsresultaat voor niet-overdraagbare ziekt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882" b="-1"/>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p:cNvSpPr>
            <a:spLocks noGrp="1"/>
          </p:cNvSpPr>
          <p:nvPr>
            <p:ph type="title"/>
          </p:nvPr>
        </p:nvSpPr>
        <p:spPr>
          <a:xfrm>
            <a:off x="838200" y="365125"/>
            <a:ext cx="3822189" cy="1899912"/>
          </a:xfrm>
        </p:spPr>
        <p:txBody>
          <a:bodyPr>
            <a:normAutofit/>
          </a:bodyPr>
          <a:lstStyle/>
          <a:p>
            <a:r>
              <a:rPr lang="nl-NL" sz="3100"/>
              <a:t>3.4 Vroegtijdige sterfte door niet-overdraagbare ziekten</a:t>
            </a:r>
          </a:p>
        </p:txBody>
      </p:sp>
      <p:sp>
        <p:nvSpPr>
          <p:cNvPr id="3" name="Tijdelijke aanduiding voor inhoud 2"/>
          <p:cNvSpPr>
            <a:spLocks noGrp="1"/>
          </p:cNvSpPr>
          <p:nvPr>
            <p:ph idx="1"/>
          </p:nvPr>
        </p:nvSpPr>
        <p:spPr>
          <a:xfrm>
            <a:off x="838200" y="2434201"/>
            <a:ext cx="3822189" cy="3742762"/>
          </a:xfrm>
        </p:spPr>
        <p:txBody>
          <a:bodyPr>
            <a:normAutofit/>
          </a:bodyPr>
          <a:lstStyle/>
          <a:p>
            <a:pPr fontAlgn="base"/>
            <a:r>
              <a:rPr lang="nl-NL" sz="2000"/>
              <a:t>3.4 Tegen 2030 de vroegtijdige sterfte gelinkt aan niet-overdraagbare ziekten met een derde inperken via preventie en behandeling, en mentale gezondheid en welzijn bevorderen.</a:t>
            </a:r>
          </a:p>
          <a:p>
            <a:endParaRPr lang="nl-NL" sz="2000"/>
          </a:p>
        </p:txBody>
      </p:sp>
    </p:spTree>
    <p:extLst>
      <p:ext uri="{BB962C8B-B14F-4D97-AF65-F5344CB8AC3E}">
        <p14:creationId xmlns:p14="http://schemas.microsoft.com/office/powerpoint/2010/main" val="1239492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572493" y="238539"/>
            <a:ext cx="11018520" cy="1434415"/>
          </a:xfrm>
        </p:spPr>
        <p:txBody>
          <a:bodyPr anchor="b">
            <a:normAutofit/>
          </a:bodyPr>
          <a:lstStyle/>
          <a:p>
            <a:r>
              <a:rPr lang="nl-NL" sz="5400"/>
              <a:t>3.5 Misbruik van verslavende middelen</a:t>
            </a:r>
          </a:p>
        </p:txBody>
      </p:sp>
      <p:sp>
        <p:nvSpPr>
          <p:cNvPr id="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p:cNvSpPr>
            <a:spLocks noGrp="1"/>
          </p:cNvSpPr>
          <p:nvPr>
            <p:ph idx="1"/>
          </p:nvPr>
        </p:nvSpPr>
        <p:spPr>
          <a:xfrm>
            <a:off x="572493" y="2071316"/>
            <a:ext cx="6713552" cy="4119172"/>
          </a:xfrm>
        </p:spPr>
        <p:txBody>
          <a:bodyPr anchor="t">
            <a:normAutofit/>
          </a:bodyPr>
          <a:lstStyle/>
          <a:p>
            <a:pPr marL="0" indent="0">
              <a:buNone/>
            </a:pPr>
            <a:r>
              <a:rPr lang="nl-NL" sz="2200"/>
              <a:t>3.5 De preventie en behandeling versterken van misbruik van verslavende middelen, met inbegrip van drugsgebruik en het schadelijk gebruik van alcohol.</a:t>
            </a:r>
          </a:p>
        </p:txBody>
      </p:sp>
      <p:pic>
        <p:nvPicPr>
          <p:cNvPr id="6146" name="Picture 2" descr="Afbeeldingsresultaat voor verslavende middelen"/>
          <p:cNvPicPr>
            <a:picLocks noChangeAspect="1" noChangeArrowheads="1"/>
          </p:cNvPicPr>
          <p:nvPr/>
        </p:nvPicPr>
        <p:blipFill rotWithShape="1">
          <a:blip r:embed="rId2">
            <a:extLst>
              <a:ext uri="{28A0092B-C50C-407E-A947-70E740481C1C}">
                <a14:useLocalDpi xmlns:a14="http://schemas.microsoft.com/office/drawing/2010/main" val="0"/>
              </a:ext>
            </a:extLst>
          </a:blip>
          <a:srcRect l="15036" r="32518"/>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02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a:solidFill>
                  <a:schemeClr val="tx1"/>
                </a:solidFill>
                <a:latin typeface="+mj-lt"/>
                <a:ea typeface="+mj-ea"/>
                <a:cs typeface="+mj-cs"/>
              </a:rPr>
              <a:t>3.6 Doden en gewonden in verkeer</a:t>
            </a:r>
          </a:p>
        </p:txBody>
      </p:sp>
      <p:sp>
        <p:nvSpPr>
          <p:cNvPr id="3" name="Tijdelijke aanduiding voor inhoud 2"/>
          <p:cNvSpPr>
            <a:spLocks noGrp="1"/>
          </p:cNvSpPr>
          <p:nvPr>
            <p:ph idx="1"/>
          </p:nvPr>
        </p:nvSpPr>
        <p:spPr>
          <a:xfrm>
            <a:off x="838199" y="4983276"/>
            <a:ext cx="10512552" cy="1126680"/>
          </a:xfrm>
        </p:spPr>
        <p:txBody>
          <a:bodyPr vert="horz" lIns="91440" tIns="45720" rIns="91440" bIns="45720" rtlCol="0">
            <a:normAutofit/>
          </a:bodyPr>
          <a:lstStyle/>
          <a:p>
            <a:pPr marL="0" indent="0">
              <a:buNone/>
            </a:pPr>
            <a:r>
              <a:rPr lang="en-US" sz="2400" kern="1200">
                <a:solidFill>
                  <a:schemeClr val="tx1"/>
                </a:solidFill>
                <a:latin typeface="+mn-lt"/>
                <a:ea typeface="+mn-ea"/>
                <a:cs typeface="+mn-cs"/>
              </a:rPr>
              <a:t>3.6 Tegen 2020 het aantal doden en gewonden in het verkeer wereldwijd halveren.</a:t>
            </a:r>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7454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841248" y="548640"/>
            <a:ext cx="3600860" cy="5431536"/>
          </a:xfrm>
        </p:spPr>
        <p:txBody>
          <a:bodyPr>
            <a:normAutofit/>
          </a:bodyPr>
          <a:lstStyle/>
          <a:p>
            <a:r>
              <a:rPr lang="nl-NL" sz="4200"/>
              <a:t>3.7 Seks, gezinsplanning en opvoeding</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p:cNvSpPr>
            <a:spLocks noGrp="1"/>
          </p:cNvSpPr>
          <p:nvPr>
            <p:ph idx="1"/>
          </p:nvPr>
        </p:nvSpPr>
        <p:spPr>
          <a:xfrm>
            <a:off x="5126418" y="552091"/>
            <a:ext cx="6224335" cy="5431536"/>
          </a:xfrm>
        </p:spPr>
        <p:txBody>
          <a:bodyPr anchor="ctr">
            <a:normAutofit/>
          </a:bodyPr>
          <a:lstStyle/>
          <a:p>
            <a:pPr marL="0" indent="0">
              <a:buNone/>
            </a:pPr>
            <a:r>
              <a:rPr lang="nl-NL" sz="2200"/>
              <a:t>3.7 Tegen 2030 universele toegang tot seksuele en reproductieve gezondheidszorgdiensten garanderen, met inbegrip van diensten voor gezinsplanning, informatie en opvoeding, en voor de integratie van reproductieve gezondheid in nationale strategieën en programma’s</a:t>
            </a:r>
          </a:p>
          <a:p>
            <a:pPr marL="0" indent="0">
              <a:buNone/>
            </a:pPr>
            <a:endParaRPr lang="nl-NL" sz="2200"/>
          </a:p>
        </p:txBody>
      </p:sp>
    </p:spTree>
    <p:extLst>
      <p:ext uri="{BB962C8B-B14F-4D97-AF65-F5344CB8AC3E}">
        <p14:creationId xmlns:p14="http://schemas.microsoft.com/office/powerpoint/2010/main" val="1734547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40080" y="325369"/>
            <a:ext cx="4368602" cy="1956841"/>
          </a:xfrm>
        </p:spPr>
        <p:txBody>
          <a:bodyPr anchor="b">
            <a:normAutofit/>
          </a:bodyPr>
          <a:lstStyle/>
          <a:p>
            <a:r>
              <a:rPr lang="nl-NL" sz="4600"/>
              <a:t>3.8 Ziekteverzekering</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p:cNvSpPr>
            <a:spLocks noGrp="1"/>
          </p:cNvSpPr>
          <p:nvPr>
            <p:ph idx="1"/>
          </p:nvPr>
        </p:nvSpPr>
        <p:spPr>
          <a:xfrm>
            <a:off x="640080" y="2872899"/>
            <a:ext cx="4243589" cy="3320668"/>
          </a:xfrm>
        </p:spPr>
        <p:txBody>
          <a:bodyPr>
            <a:normAutofit/>
          </a:bodyPr>
          <a:lstStyle/>
          <a:p>
            <a:r>
              <a:rPr lang="nl-NL" sz="2000"/>
              <a:t>3.8 Zorgen voor een universele ziekteverzekering, met inbegrip van de bescherming tegen financiële risico’s, toegang tot kwaliteitsvolle essentiële gezondheidszorgdiensten en toegang tot de veilige, doeltreffende, kwaliteitsvolle en betaalbare essentiële geneesmiddelen en vaccins voor iedereen</a:t>
            </a:r>
          </a:p>
        </p:txBody>
      </p:sp>
      <p:pic>
        <p:nvPicPr>
          <p:cNvPr id="5" name="Picture 4" descr="Rij van ampullen">
            <a:extLst>
              <a:ext uri="{FF2B5EF4-FFF2-40B4-BE49-F238E27FC236}">
                <a16:creationId xmlns:a16="http://schemas.microsoft.com/office/drawing/2014/main" id="{AA0F574E-70F5-40B3-9D8F-574EF800C15C}"/>
              </a:ext>
            </a:extLst>
          </p:cNvPr>
          <p:cNvPicPr>
            <a:picLocks noChangeAspect="1"/>
          </p:cNvPicPr>
          <p:nvPr/>
        </p:nvPicPr>
        <p:blipFill rotWithShape="1">
          <a:blip r:embed="rId2"/>
          <a:srcRect l="25780" r="726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041351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40080" y="325369"/>
            <a:ext cx="4368602" cy="1956841"/>
          </a:xfrm>
        </p:spPr>
        <p:txBody>
          <a:bodyPr anchor="b">
            <a:normAutofit/>
          </a:bodyPr>
          <a:lstStyle/>
          <a:p>
            <a:r>
              <a:rPr lang="nl-NL" sz="3400"/>
              <a:t>3.9 Gevaarlijke chemicaliën, vervuiling en besmetting van leefomgeving</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p:cNvSpPr>
            <a:spLocks noGrp="1"/>
          </p:cNvSpPr>
          <p:nvPr>
            <p:ph idx="1"/>
          </p:nvPr>
        </p:nvSpPr>
        <p:spPr>
          <a:xfrm>
            <a:off x="640080" y="2872899"/>
            <a:ext cx="4243589" cy="3320668"/>
          </a:xfrm>
        </p:spPr>
        <p:txBody>
          <a:bodyPr>
            <a:normAutofit/>
          </a:bodyPr>
          <a:lstStyle/>
          <a:p>
            <a:pPr marL="0" indent="0">
              <a:buNone/>
            </a:pPr>
            <a:r>
              <a:rPr lang="nl-NL" sz="2200"/>
              <a:t>3.9 Tegen 2030 in aanzienlijke mate het aantal sterfgevallen en ziekten verminderen als gevolg van gevaarlijke chemicaliën en de vervuiling en besmetting van lucht, water en bodem.</a:t>
            </a:r>
          </a:p>
        </p:txBody>
      </p:sp>
    </p:spTree>
    <p:extLst>
      <p:ext uri="{BB962C8B-B14F-4D97-AF65-F5344CB8AC3E}">
        <p14:creationId xmlns:p14="http://schemas.microsoft.com/office/powerpoint/2010/main" val="2110849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841248" y="548640"/>
            <a:ext cx="3600860" cy="5431536"/>
          </a:xfrm>
        </p:spPr>
        <p:txBody>
          <a:bodyPr>
            <a:normAutofit/>
          </a:bodyPr>
          <a:lstStyle/>
          <a:p>
            <a:r>
              <a:rPr lang="nl-NL" sz="5400"/>
              <a:t>3.9 Subdoel a en b</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p:cNvSpPr>
            <a:spLocks noGrp="1"/>
          </p:cNvSpPr>
          <p:nvPr>
            <p:ph idx="1"/>
          </p:nvPr>
        </p:nvSpPr>
        <p:spPr>
          <a:xfrm>
            <a:off x="5126418" y="552091"/>
            <a:ext cx="6224335" cy="5431536"/>
          </a:xfrm>
        </p:spPr>
        <p:txBody>
          <a:bodyPr anchor="ctr">
            <a:normAutofit/>
          </a:bodyPr>
          <a:lstStyle/>
          <a:p>
            <a:r>
              <a:rPr lang="nl-NL" sz="2200"/>
              <a:t>3.a Waar nodig de implementatie van de kaderovereenkomst van de Wereldgezondheidsorganisatie over tabakscontrole versterken.</a:t>
            </a:r>
          </a:p>
          <a:p>
            <a:endParaRPr lang="nl-NL" sz="2200"/>
          </a:p>
          <a:p>
            <a:r>
              <a:rPr lang="nl-NL" sz="2200"/>
              <a:t>3.b Het onderzoek en de ontwikkeling ondersteunen van vaccins en geneesmiddelen voor overdraagbare en niet-overdraagbare ziekten voor de overdraagbare en de niet-overdraagbare ziekten die in hoofdzaak ontwikkelingslanden treffen</a:t>
            </a:r>
          </a:p>
        </p:txBody>
      </p:sp>
    </p:spTree>
    <p:extLst>
      <p:ext uri="{BB962C8B-B14F-4D97-AF65-F5344CB8AC3E}">
        <p14:creationId xmlns:p14="http://schemas.microsoft.com/office/powerpoint/2010/main" val="943805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841248" y="548640"/>
            <a:ext cx="3600860" cy="5431536"/>
          </a:xfrm>
        </p:spPr>
        <p:txBody>
          <a:bodyPr>
            <a:normAutofit/>
          </a:bodyPr>
          <a:lstStyle/>
          <a:p>
            <a:r>
              <a:rPr lang="nl-NL" sz="5400"/>
              <a:t>3.9 Subdoel b en c</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p:cNvSpPr>
            <a:spLocks noGrp="1"/>
          </p:cNvSpPr>
          <p:nvPr>
            <p:ph idx="1"/>
          </p:nvPr>
        </p:nvSpPr>
        <p:spPr>
          <a:xfrm>
            <a:off x="5126418" y="552091"/>
            <a:ext cx="6224335" cy="5431536"/>
          </a:xfrm>
        </p:spPr>
        <p:txBody>
          <a:bodyPr anchor="ctr">
            <a:normAutofit/>
          </a:bodyPr>
          <a:lstStyle/>
          <a:p>
            <a:r>
              <a:rPr lang="nl-NL" sz="2200"/>
              <a:t>3.c De financiering van de gezondheidszorg aanzienlijk opvoeren, net als de aanwerving, de ontwikkeling, de opleiding en het lange tijd in dienst houden van gezondheidswerkers in ontwikkelingslanden</a:t>
            </a:r>
          </a:p>
          <a:p>
            <a:r>
              <a:rPr lang="nl-NL" sz="2200"/>
              <a:t>3.d De capaciteit van alle landen versterken, in het bijzonder die van de ontwikkelingslanden, met betrekking tot systemen voor vroegtijdige waarschuwing, risicovermindering en het beheer van nationale en globale gezondheidsrisico’s.</a:t>
            </a:r>
          </a:p>
        </p:txBody>
      </p:sp>
    </p:spTree>
    <p:extLst>
      <p:ext uri="{BB962C8B-B14F-4D97-AF65-F5344CB8AC3E}">
        <p14:creationId xmlns:p14="http://schemas.microsoft.com/office/powerpoint/2010/main" val="3820542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38882" y="639193"/>
            <a:ext cx="3571810" cy="3573516"/>
          </a:xfrm>
        </p:spPr>
        <p:txBody>
          <a:bodyPr vert="horz" lIns="91440" tIns="45720" rIns="91440" bIns="45720" rtlCol="0" anchor="b">
            <a:normAutofit/>
          </a:bodyPr>
          <a:lstStyle/>
          <a:p>
            <a:r>
              <a:rPr lang="en-US" sz="6600" kern="1200">
                <a:solidFill>
                  <a:schemeClr val="tx1"/>
                </a:solidFill>
                <a:latin typeface="+mj-lt"/>
                <a:ea typeface="+mj-ea"/>
                <a:cs typeface="+mj-cs"/>
              </a:rPr>
              <a:t>Doel 12 </a:t>
            </a:r>
          </a:p>
        </p:txBody>
      </p:sp>
      <p:sp>
        <p:nvSpPr>
          <p:cNvPr id="3" name="Tijdelijke aanduiding voor inhoud 2"/>
          <p:cNvSpPr>
            <a:spLocks noGrp="1"/>
          </p:cNvSpPr>
          <p:nvPr>
            <p:ph idx="1"/>
          </p:nvPr>
        </p:nvSpPr>
        <p:spPr>
          <a:xfrm>
            <a:off x="638882" y="4631161"/>
            <a:ext cx="3571810" cy="1559327"/>
          </a:xfrm>
        </p:spPr>
        <p:txBody>
          <a:bodyPr vert="horz" lIns="91440" tIns="45720" rIns="91440" bIns="45720" rtlCol="0">
            <a:normAutofit/>
          </a:bodyPr>
          <a:lstStyle/>
          <a:p>
            <a:pPr marL="0" indent="0">
              <a:buNone/>
            </a:pPr>
            <a:r>
              <a:rPr lang="en-US" sz="2400" kern="1200">
                <a:solidFill>
                  <a:schemeClr val="tx1"/>
                </a:solidFill>
                <a:latin typeface="+mn-lt"/>
                <a:ea typeface="+mn-ea"/>
                <a:cs typeface="+mn-cs"/>
              </a:rPr>
              <a:t>Verantwoorde consumptie en productie</a:t>
            </a:r>
          </a:p>
        </p:txBody>
      </p:sp>
      <p:sp>
        <p:nvSpPr>
          <p:cNvPr id="7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Afbeeldingsresultaat voor goal 12 verantwoorde consumptie en productie"/>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486400" y="640080"/>
            <a:ext cx="5550408" cy="5550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665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1045028" y="1336329"/>
            <a:ext cx="3892732" cy="4382588"/>
          </a:xfrm>
        </p:spPr>
        <p:txBody>
          <a:bodyPr anchor="ctr">
            <a:normAutofit/>
          </a:bodyPr>
          <a:lstStyle/>
          <a:p>
            <a:r>
              <a:rPr lang="nl-NL" sz="5400"/>
              <a:t>Leerdoelen</a:t>
            </a:r>
          </a:p>
        </p:txBody>
      </p:sp>
      <p:grpSp>
        <p:nvGrpSpPr>
          <p:cNvPr id="27" name="Group 26">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28" name="Rectangle 27">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p:cNvSpPr>
            <a:spLocks noGrp="1"/>
          </p:cNvSpPr>
          <p:nvPr>
            <p:ph idx="1"/>
          </p:nvPr>
        </p:nvSpPr>
        <p:spPr>
          <a:xfrm>
            <a:off x="6096001" y="1336329"/>
            <a:ext cx="5260848" cy="4382588"/>
          </a:xfrm>
        </p:spPr>
        <p:txBody>
          <a:bodyPr anchor="ctr">
            <a:normAutofit/>
          </a:bodyPr>
          <a:lstStyle/>
          <a:p>
            <a:r>
              <a:rPr lang="nl-NL" sz="2000" dirty="0"/>
              <a:t>Aan het einde ken je de inhoud van de 17 </a:t>
            </a:r>
            <a:r>
              <a:rPr lang="nl-NL" sz="2000" dirty="0" err="1"/>
              <a:t>sustainable</a:t>
            </a:r>
            <a:r>
              <a:rPr lang="nl-NL" sz="2000" dirty="0"/>
              <a:t> development goals en weet je hoe ze zijn ontstaan</a:t>
            </a:r>
          </a:p>
          <a:p>
            <a:r>
              <a:rPr lang="nl-NL" sz="2000" dirty="0"/>
              <a:t>Kun je toelichten welke doelen aan lifestyle zijn te koppelen</a:t>
            </a:r>
          </a:p>
          <a:p>
            <a:r>
              <a:rPr lang="nl-NL" sz="2000" dirty="0"/>
              <a:t>Heb je een voorbeeld uitgewerkt naar de stad van de toekomst </a:t>
            </a:r>
          </a:p>
          <a:p>
            <a:r>
              <a:rPr lang="nl-NL" sz="2000" dirty="0"/>
              <a:t>Je kunt benoemen wat de </a:t>
            </a:r>
            <a:r>
              <a:rPr lang="nl-NL" sz="2000" dirty="0" err="1"/>
              <a:t>better</a:t>
            </a:r>
            <a:r>
              <a:rPr lang="nl-NL" sz="2000" dirty="0"/>
              <a:t> life index aangeeft</a:t>
            </a:r>
          </a:p>
          <a:p>
            <a:r>
              <a:rPr lang="nl-NL" sz="2000" dirty="0"/>
              <a:t>Je kunt de relevante ontwerpen koppelen aan lifestyle</a:t>
            </a:r>
          </a:p>
        </p:txBody>
      </p:sp>
    </p:spTree>
    <p:extLst>
      <p:ext uri="{BB962C8B-B14F-4D97-AF65-F5344CB8AC3E}">
        <p14:creationId xmlns:p14="http://schemas.microsoft.com/office/powerpoint/2010/main" val="759281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30936" y="640080"/>
            <a:ext cx="4818888" cy="1481328"/>
          </a:xfrm>
        </p:spPr>
        <p:txBody>
          <a:bodyPr anchor="b">
            <a:normAutofit/>
          </a:bodyPr>
          <a:lstStyle/>
          <a:p>
            <a:r>
              <a:rPr lang="nl-NL" sz="5000"/>
              <a:t>12.3 Voedselverspilling</a:t>
            </a:r>
          </a:p>
        </p:txBody>
      </p:sp>
      <p:sp>
        <p:nvSpPr>
          <p:cNvPr id="7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p:cNvSpPr>
            <a:spLocks noGrp="1"/>
          </p:cNvSpPr>
          <p:nvPr>
            <p:ph idx="1"/>
          </p:nvPr>
        </p:nvSpPr>
        <p:spPr>
          <a:xfrm>
            <a:off x="630936" y="2660904"/>
            <a:ext cx="4818888" cy="3547872"/>
          </a:xfrm>
        </p:spPr>
        <p:txBody>
          <a:bodyPr anchor="t">
            <a:normAutofit/>
          </a:bodyPr>
          <a:lstStyle/>
          <a:p>
            <a:pPr marL="0" indent="0">
              <a:buNone/>
            </a:pPr>
            <a:r>
              <a:rPr lang="nl-NL" sz="2200"/>
              <a:t>12.3 Tegen 2030 de voedselverspilling in winkels en bij consumenten per capita halveren en voedselverlies reduceren in de productie- en bevoorradingsketens, met inbegrip van verliezen na de oogst.</a:t>
            </a:r>
          </a:p>
          <a:p>
            <a:endParaRPr lang="nl-NL" sz="2200"/>
          </a:p>
        </p:txBody>
      </p:sp>
      <p:pic>
        <p:nvPicPr>
          <p:cNvPr id="7170" name="Picture 2" descr="Gerelateerde afbeeld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9048" y="1381887"/>
            <a:ext cx="5458968" cy="4094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105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40080" y="325369"/>
            <a:ext cx="4368602" cy="1956841"/>
          </a:xfrm>
        </p:spPr>
        <p:txBody>
          <a:bodyPr anchor="b">
            <a:normAutofit/>
          </a:bodyPr>
          <a:lstStyle/>
          <a:p>
            <a:r>
              <a:rPr lang="nl-NL" sz="4200"/>
              <a:t>12.4 Uitstoot in lucht, water en bodem</a:t>
            </a:r>
          </a:p>
        </p:txBody>
      </p:sp>
      <p:sp>
        <p:nvSpPr>
          <p:cNvPr id="2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jdelijke aanduiding voor inhoud 2"/>
          <p:cNvSpPr>
            <a:spLocks noGrp="1"/>
          </p:cNvSpPr>
          <p:nvPr>
            <p:ph idx="1"/>
          </p:nvPr>
        </p:nvSpPr>
        <p:spPr>
          <a:xfrm>
            <a:off x="640080" y="2872899"/>
            <a:ext cx="4243589" cy="3320668"/>
          </a:xfrm>
        </p:spPr>
        <p:txBody>
          <a:bodyPr>
            <a:normAutofit/>
          </a:bodyPr>
          <a:lstStyle/>
          <a:p>
            <a:pPr marL="0" indent="0">
              <a:buNone/>
            </a:pPr>
            <a:r>
              <a:rPr lang="nl-NL" sz="2000"/>
              <a:t>12.4 Tegen 2020 komen tot een vanuit milieuvriendelijk beheer van chemicaliën en van alle afval gedurende hun hele levenscyclus, in overeenstemming met afgesproken nationale kaderovereenkomsten, en de uitstoot aanzienlijk beperken in lucht, water en bodem om hun negatieve invloeden op de menselijke gezondheid en het milieu zoveel mogelijk te beperken.</a:t>
            </a:r>
          </a:p>
        </p:txBody>
      </p:sp>
      <p:pic>
        <p:nvPicPr>
          <p:cNvPr id="7" name="Picture 4" descr="Rook uit fabriek">
            <a:extLst>
              <a:ext uri="{FF2B5EF4-FFF2-40B4-BE49-F238E27FC236}">
                <a16:creationId xmlns:a16="http://schemas.microsoft.com/office/drawing/2014/main" id="{B1066F98-B701-2B46-89F8-B020BFE70163}"/>
              </a:ext>
            </a:extLst>
          </p:cNvPr>
          <p:cNvPicPr>
            <a:picLocks noChangeAspect="1"/>
          </p:cNvPicPr>
          <p:nvPr/>
        </p:nvPicPr>
        <p:blipFill rotWithShape="1">
          <a:blip r:embed="rId2"/>
          <a:srcRect l="33048"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560307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aterdruppels die van een blad afvallen">
            <a:extLst>
              <a:ext uri="{FF2B5EF4-FFF2-40B4-BE49-F238E27FC236}">
                <a16:creationId xmlns:a16="http://schemas.microsoft.com/office/drawing/2014/main" id="{500F105B-F12A-46BD-99F1-BA2D48A1BA8C}"/>
              </a:ext>
            </a:extLst>
          </p:cNvPr>
          <p:cNvPicPr>
            <a:picLocks noChangeAspect="1"/>
          </p:cNvPicPr>
          <p:nvPr/>
        </p:nvPicPr>
        <p:blipFill rotWithShape="1">
          <a:blip r:embed="rId2"/>
          <a:srcRect l="5884" r="-1" b="-1"/>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p:cNvSpPr>
            <a:spLocks noGrp="1"/>
          </p:cNvSpPr>
          <p:nvPr>
            <p:ph type="title"/>
          </p:nvPr>
        </p:nvSpPr>
        <p:spPr>
          <a:xfrm>
            <a:off x="7531610" y="365125"/>
            <a:ext cx="3822189" cy="1899912"/>
          </a:xfrm>
        </p:spPr>
        <p:txBody>
          <a:bodyPr>
            <a:normAutofit/>
          </a:bodyPr>
          <a:lstStyle/>
          <a:p>
            <a:r>
              <a:rPr lang="nl-NL" sz="3100"/>
              <a:t>12.8 Informatie over duurzame ontwikkeling en duurzame levensstijlen</a:t>
            </a:r>
          </a:p>
        </p:txBody>
      </p:sp>
      <p:sp>
        <p:nvSpPr>
          <p:cNvPr id="3" name="Tijdelijke aanduiding voor inhoud 2"/>
          <p:cNvSpPr>
            <a:spLocks noGrp="1"/>
          </p:cNvSpPr>
          <p:nvPr>
            <p:ph idx="1"/>
          </p:nvPr>
        </p:nvSpPr>
        <p:spPr>
          <a:xfrm>
            <a:off x="7531610" y="2434201"/>
            <a:ext cx="3822189" cy="3742762"/>
          </a:xfrm>
        </p:spPr>
        <p:txBody>
          <a:bodyPr>
            <a:normAutofit/>
          </a:bodyPr>
          <a:lstStyle/>
          <a:p>
            <a:r>
              <a:rPr lang="nl-NL" sz="2000"/>
              <a:t>12.8 Tegen 2030 garanderen dat mensen overal beschikken over relevantie informatie over en zich bewust zijn van duurzame ontwikkeling en levensstijlen die in harmonie zijn met de natuur.</a:t>
            </a:r>
          </a:p>
        </p:txBody>
      </p:sp>
    </p:spTree>
    <p:extLst>
      <p:ext uri="{BB962C8B-B14F-4D97-AF65-F5344CB8AC3E}">
        <p14:creationId xmlns:p14="http://schemas.microsoft.com/office/powerpoint/2010/main" val="330315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589560" y="856180"/>
            <a:ext cx="4560584" cy="1128068"/>
          </a:xfrm>
        </p:spPr>
        <p:txBody>
          <a:bodyPr vert="horz" lIns="91440" tIns="45720" rIns="91440" bIns="45720" rtlCol="0" anchor="ctr">
            <a:normAutofit/>
          </a:bodyPr>
          <a:lstStyle/>
          <a:p>
            <a:r>
              <a:rPr lang="en-US" sz="4000" dirty="0"/>
              <a:t>Better life index</a:t>
            </a:r>
          </a:p>
        </p:txBody>
      </p:sp>
      <p:grpSp>
        <p:nvGrpSpPr>
          <p:cNvPr id="137" name="Group 13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8" name="Rectangle 13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1" name="Rectangle 14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kstvak 5"/>
          <p:cNvSpPr txBox="1"/>
          <p:nvPr/>
        </p:nvSpPr>
        <p:spPr>
          <a:xfrm>
            <a:off x="590719" y="2330505"/>
            <a:ext cx="4559425" cy="3979585"/>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900" dirty="0" err="1"/>
              <a:t>Een</a:t>
            </a:r>
            <a:r>
              <a:rPr lang="en-US" sz="1900" dirty="0"/>
              <a:t> </a:t>
            </a:r>
            <a:r>
              <a:rPr lang="en-US" sz="1900" b="1" dirty="0"/>
              <a:t>index</a:t>
            </a:r>
            <a:r>
              <a:rPr lang="en-US" sz="1900" dirty="0"/>
              <a:t> die </a:t>
            </a:r>
            <a:r>
              <a:rPr lang="en-US" sz="1900" dirty="0" err="1"/>
              <a:t>werd</a:t>
            </a:r>
            <a:r>
              <a:rPr lang="en-US" sz="1900" dirty="0"/>
              <a:t> </a:t>
            </a:r>
            <a:r>
              <a:rPr lang="en-US" sz="1900" dirty="0" err="1"/>
              <a:t>ontwikkeld</a:t>
            </a:r>
            <a:r>
              <a:rPr lang="en-US" sz="1900" dirty="0"/>
              <a:t> door de </a:t>
            </a:r>
            <a:r>
              <a:rPr lang="en-US" sz="1900" dirty="0" err="1"/>
              <a:t>Organisatie</a:t>
            </a:r>
            <a:r>
              <a:rPr lang="en-US" sz="1900" dirty="0"/>
              <a:t> </a:t>
            </a:r>
            <a:r>
              <a:rPr lang="en-US" sz="1900" dirty="0" err="1"/>
              <a:t>voor</a:t>
            </a:r>
            <a:r>
              <a:rPr lang="en-US" sz="1900" dirty="0"/>
              <a:t> </a:t>
            </a:r>
            <a:r>
              <a:rPr lang="en-US" sz="1900" dirty="0" err="1"/>
              <a:t>Economische</a:t>
            </a:r>
            <a:r>
              <a:rPr lang="en-US" sz="1900" dirty="0"/>
              <a:t> </a:t>
            </a:r>
            <a:r>
              <a:rPr lang="en-US" sz="1900" dirty="0" err="1"/>
              <a:t>Samenwerking</a:t>
            </a:r>
            <a:r>
              <a:rPr lang="en-US" sz="1900" dirty="0"/>
              <a:t> </a:t>
            </a:r>
            <a:r>
              <a:rPr lang="en-US" sz="1900" dirty="0" err="1"/>
              <a:t>en</a:t>
            </a:r>
            <a:r>
              <a:rPr lang="en-US" sz="1900" dirty="0"/>
              <a:t> </a:t>
            </a:r>
            <a:r>
              <a:rPr lang="en-US" sz="1900" dirty="0" err="1"/>
              <a:t>Ontwikkeling</a:t>
            </a:r>
            <a:r>
              <a:rPr lang="en-US" sz="1900" dirty="0"/>
              <a:t> (OESO, Engels: OECD). </a:t>
            </a:r>
            <a:r>
              <a:rPr lang="en-US" sz="1900" dirty="0" err="1"/>
              <a:t>Deze</a:t>
            </a:r>
            <a:r>
              <a:rPr lang="en-US" sz="1900" dirty="0"/>
              <a:t> </a:t>
            </a:r>
            <a:r>
              <a:rPr lang="en-US" sz="1900" b="1" dirty="0"/>
              <a:t>index</a:t>
            </a:r>
            <a:r>
              <a:rPr lang="en-US" sz="1900" dirty="0"/>
              <a:t> </a:t>
            </a:r>
            <a:r>
              <a:rPr lang="en-US" sz="1900" dirty="0" err="1"/>
              <a:t>moet</a:t>
            </a:r>
            <a:r>
              <a:rPr lang="en-US" sz="1900" dirty="0"/>
              <a:t> </a:t>
            </a:r>
            <a:r>
              <a:rPr lang="en-US" sz="1900" dirty="0" err="1"/>
              <a:t>een</a:t>
            </a:r>
            <a:r>
              <a:rPr lang="en-US" sz="1900" dirty="0"/>
              <a:t> </a:t>
            </a:r>
            <a:r>
              <a:rPr lang="en-US" sz="1900" dirty="0" err="1"/>
              <a:t>beeld</a:t>
            </a:r>
            <a:r>
              <a:rPr lang="en-US" sz="1900" dirty="0"/>
              <a:t> </a:t>
            </a:r>
            <a:r>
              <a:rPr lang="en-US" sz="1900" dirty="0" err="1"/>
              <a:t>geven</a:t>
            </a:r>
            <a:r>
              <a:rPr lang="en-US" sz="1900" dirty="0"/>
              <a:t> van het </a:t>
            </a:r>
            <a:r>
              <a:rPr lang="en-US" sz="1900" dirty="0" err="1"/>
              <a:t>persoonlijke</a:t>
            </a:r>
            <a:r>
              <a:rPr lang="en-US" sz="1900" dirty="0"/>
              <a:t> </a:t>
            </a:r>
            <a:r>
              <a:rPr lang="en-US" sz="1900" dirty="0" err="1"/>
              <a:t>welzijn</a:t>
            </a:r>
            <a:r>
              <a:rPr lang="en-US" sz="1900" dirty="0"/>
              <a:t> in </a:t>
            </a:r>
            <a:r>
              <a:rPr lang="en-US" sz="1900" dirty="0" err="1"/>
              <a:t>verschillende</a:t>
            </a:r>
            <a:r>
              <a:rPr lang="en-US" sz="1900" dirty="0"/>
              <a:t> </a:t>
            </a:r>
            <a:r>
              <a:rPr lang="en-US" sz="1900" dirty="0" err="1"/>
              <a:t>landen</a:t>
            </a:r>
            <a:r>
              <a:rPr lang="en-US" sz="1900" dirty="0"/>
              <a:t> (</a:t>
            </a:r>
            <a:r>
              <a:rPr lang="en-US" sz="1900" dirty="0" err="1"/>
              <a:t>zie</a:t>
            </a:r>
            <a:r>
              <a:rPr lang="en-US" sz="1900" dirty="0"/>
              <a:t> </a:t>
            </a:r>
            <a:r>
              <a:rPr lang="en-US" sz="1900" dirty="0" err="1"/>
              <a:t>ook</a:t>
            </a:r>
            <a:r>
              <a:rPr lang="en-US" sz="1900" dirty="0"/>
              <a:t>: </a:t>
            </a:r>
            <a:r>
              <a:rPr lang="en-US" sz="1900" dirty="0" err="1"/>
              <a:t>bruto</a:t>
            </a:r>
            <a:r>
              <a:rPr lang="en-US" sz="1900" dirty="0"/>
              <a:t> </a:t>
            </a:r>
            <a:r>
              <a:rPr lang="en-US" sz="1900" dirty="0" err="1"/>
              <a:t>nationaal</a:t>
            </a:r>
            <a:r>
              <a:rPr lang="en-US" sz="1900" dirty="0"/>
              <a:t> </a:t>
            </a:r>
            <a:r>
              <a:rPr lang="en-US" sz="1900" dirty="0" err="1"/>
              <a:t>geluk</a:t>
            </a:r>
            <a:r>
              <a:rPr lang="en-US" sz="1900" dirty="0"/>
              <a:t> </a:t>
            </a:r>
            <a:r>
              <a:rPr lang="en-US" sz="1900" dirty="0" err="1"/>
              <a:t>en</a:t>
            </a:r>
            <a:r>
              <a:rPr lang="en-US" sz="1900" dirty="0"/>
              <a:t> brede </a:t>
            </a:r>
            <a:r>
              <a:rPr lang="en-US" sz="1900" dirty="0" err="1"/>
              <a:t>welvaart</a:t>
            </a:r>
            <a:r>
              <a:rPr lang="en-US" sz="1900" dirty="0"/>
              <a:t>)</a:t>
            </a:r>
          </a:p>
          <a:p>
            <a:pPr indent="-228600">
              <a:lnSpc>
                <a:spcPct val="90000"/>
              </a:lnSpc>
              <a:spcAft>
                <a:spcPts val="600"/>
              </a:spcAft>
              <a:buFont typeface="Arial" panose="020B0604020202020204" pitchFamily="34" charset="0"/>
              <a:buChar char="•"/>
            </a:pPr>
            <a:endParaRPr lang="en-US" sz="1900" dirty="0"/>
          </a:p>
          <a:p>
            <a:pPr indent="-228600">
              <a:lnSpc>
                <a:spcPct val="90000"/>
              </a:lnSpc>
              <a:spcAft>
                <a:spcPts val="600"/>
              </a:spcAft>
              <a:buFont typeface="Arial" panose="020B0604020202020204" pitchFamily="34" charset="0"/>
              <a:buChar char="•"/>
            </a:pPr>
            <a:r>
              <a:rPr lang="en-US" sz="1900" dirty="0" err="1"/>
              <a:t>Belangrijk</a:t>
            </a:r>
            <a:r>
              <a:rPr lang="en-US" sz="1900" dirty="0"/>
              <a:t> </a:t>
            </a:r>
            <a:r>
              <a:rPr lang="en-US" sz="1900" dirty="0" err="1"/>
              <a:t>voor</a:t>
            </a:r>
            <a:r>
              <a:rPr lang="en-US" sz="1900" dirty="0"/>
              <a:t> Lifestyle: </a:t>
            </a:r>
          </a:p>
          <a:p>
            <a:pPr marL="285750" indent="-228600">
              <a:lnSpc>
                <a:spcPct val="90000"/>
              </a:lnSpc>
              <a:spcAft>
                <a:spcPts val="600"/>
              </a:spcAft>
              <a:buFont typeface="Arial" panose="020B0604020202020204" pitchFamily="34" charset="0"/>
              <a:buChar char="•"/>
            </a:pPr>
            <a:r>
              <a:rPr lang="en-US" sz="1900" dirty="0"/>
              <a:t>Health </a:t>
            </a:r>
          </a:p>
          <a:p>
            <a:pPr marL="285750" indent="-228600">
              <a:lnSpc>
                <a:spcPct val="90000"/>
              </a:lnSpc>
              <a:spcAft>
                <a:spcPts val="600"/>
              </a:spcAft>
              <a:buFont typeface="Arial" panose="020B0604020202020204" pitchFamily="34" charset="0"/>
              <a:buChar char="•"/>
            </a:pPr>
            <a:r>
              <a:rPr lang="en-US" sz="1900" dirty="0"/>
              <a:t>Life satisfaction </a:t>
            </a:r>
          </a:p>
          <a:p>
            <a:pPr marL="285750" indent="-228600">
              <a:lnSpc>
                <a:spcPct val="90000"/>
              </a:lnSpc>
              <a:spcAft>
                <a:spcPts val="600"/>
              </a:spcAft>
              <a:buFont typeface="Arial" panose="020B0604020202020204" pitchFamily="34" charset="0"/>
              <a:buChar char="•"/>
            </a:pPr>
            <a:r>
              <a:rPr lang="en-US" sz="1900" dirty="0"/>
              <a:t>Work-life balance </a:t>
            </a:r>
          </a:p>
          <a:p>
            <a:pPr marL="285750" indent="-228600">
              <a:lnSpc>
                <a:spcPct val="90000"/>
              </a:lnSpc>
              <a:spcAft>
                <a:spcPts val="600"/>
              </a:spcAft>
              <a:buFont typeface="Arial" panose="020B0604020202020204" pitchFamily="34" charset="0"/>
              <a:buChar char="•"/>
            </a:pPr>
            <a:r>
              <a:rPr lang="en-US" sz="1900" dirty="0"/>
              <a:t>NL 2021 </a:t>
            </a:r>
            <a:r>
              <a:rPr lang="en-US" sz="1900" dirty="0" err="1"/>
              <a:t>plaats</a:t>
            </a:r>
            <a:r>
              <a:rPr lang="en-US" sz="1900" dirty="0"/>
              <a:t> 5,  1 </a:t>
            </a:r>
            <a:r>
              <a:rPr lang="en-US" sz="1900" dirty="0" err="1"/>
              <a:t>Noorwegen</a:t>
            </a:r>
            <a:endParaRPr lang="en-US" sz="1900" dirty="0"/>
          </a:p>
        </p:txBody>
      </p:sp>
      <p:sp>
        <p:nvSpPr>
          <p:cNvPr id="143" name="Rectangle 14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Afbeeldingsresultaat voor better life index"/>
          <p:cNvPicPr>
            <a:picLocks noChangeAspect="1" noChangeArrowheads="1"/>
          </p:cNvPicPr>
          <p:nvPr/>
        </p:nvPicPr>
        <p:blipFill rotWithShape="1">
          <a:blip r:embed="rId2">
            <a:extLst>
              <a:ext uri="{28A0092B-C50C-407E-A947-70E740481C1C}">
                <a14:useLocalDpi xmlns:a14="http://schemas.microsoft.com/office/drawing/2010/main" val="0"/>
              </a:ext>
            </a:extLst>
          </a:blip>
          <a:srcRect l="2356" r="7413"/>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282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Tekstvak 20"/>
          <p:cNvSpPr txBox="1"/>
          <p:nvPr/>
        </p:nvSpPr>
        <p:spPr>
          <a:xfrm>
            <a:off x="1309544" y="222240"/>
            <a:ext cx="789414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2223 SVT LA3 LS SDG en </a:t>
            </a:r>
            <a:r>
              <a:rPr kumimoji="0" lang="nl-NL"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Better</a:t>
            </a:r>
            <a:r>
              <a:rPr kumimoji="0" lang="nl-NL"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Life Index</a:t>
            </a:r>
          </a:p>
        </p:txBody>
      </p:sp>
      <p:sp>
        <p:nvSpPr>
          <p:cNvPr id="23" name="Text Box 7"/>
          <p:cNvSpPr txBox="1">
            <a:spLocks noChangeArrowheads="1"/>
          </p:cNvSpPr>
          <p:nvPr/>
        </p:nvSpPr>
        <p:spPr bwMode="auto">
          <a:xfrm>
            <a:off x="1309544" y="925670"/>
            <a:ext cx="5115458" cy="123110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nl-NL" sz="1400" b="1" i="0" u="none" strike="noStrike" kern="1200" cap="none" spc="0" normalizeH="0" baseline="0" noProof="0" dirty="0">
                <a:ln>
                  <a:noFill/>
                </a:ln>
                <a:solidFill>
                  <a:srgbClr val="000644"/>
                </a:solidFill>
                <a:effectLst/>
                <a:uLnTx/>
                <a:uFillTx/>
                <a:latin typeface="Arial" panose="020B0604020202020204" pitchFamily="34" charset="0"/>
                <a:ea typeface="ＭＳ Ｐゴシック" pitchFamily="36" charset="-128"/>
                <a:cs typeface="Arial" panose="020B0604020202020204" pitchFamily="34" charset="0"/>
              </a:rPr>
              <a:t>Leerdoel </a:t>
            </a:r>
          </a:p>
          <a:p>
            <a:pPr marL="171450" marR="0" lvl="0" indent="-1714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Je kunt informatie verzamelen en op waarde schatten. </a:t>
            </a:r>
          </a:p>
          <a:p>
            <a:pPr marL="171450" marR="0" lvl="0" indent="-1714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Je kunt de SDG koppelen aan de specialisatie Lifestyle.</a:t>
            </a:r>
          </a:p>
          <a:p>
            <a:pPr marL="171450" marR="0" lvl="0" indent="-1714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Je kunt de </a:t>
            </a:r>
            <a:r>
              <a:rPr kumimoji="0" lang="nl-NL" sz="1200" b="0" i="0" u="none" strike="noStrike" kern="1200" cap="none" spc="0" normalizeH="0" baseline="0" noProof="0" dirty="0" err="1">
                <a:ln>
                  <a:noFill/>
                </a:ln>
                <a:solidFill>
                  <a:prstClr val="black"/>
                </a:solidFill>
                <a:effectLst/>
                <a:uLnTx/>
                <a:uFillTx/>
                <a:latin typeface="Arial" charset="0"/>
                <a:ea typeface="ＭＳ Ｐゴシック" pitchFamily="36" charset="-128"/>
                <a:cs typeface="+mn-cs"/>
              </a:rPr>
              <a:t>Better</a:t>
            </a:r>
            <a:r>
              <a:rPr kumimoji="0" lang="nl-NL" sz="120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 Life Index koppelen aan de specialisatie Lifestyle</a:t>
            </a:r>
          </a:p>
          <a:p>
            <a:pPr marL="171450" marR="0" lvl="0" indent="-1714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Je kunt verantwoording afleggen over hoe in jouw visie de SDG en de </a:t>
            </a:r>
            <a:r>
              <a:rPr kumimoji="0" lang="nl-NL" sz="1200" b="0" i="0" u="none" strike="noStrike" kern="1200" cap="none" spc="0" normalizeH="0" baseline="0" noProof="0" dirty="0" err="1">
                <a:ln>
                  <a:noFill/>
                </a:ln>
                <a:solidFill>
                  <a:prstClr val="black"/>
                </a:solidFill>
                <a:effectLst/>
                <a:uLnTx/>
                <a:uFillTx/>
                <a:latin typeface="Arial" charset="0"/>
                <a:ea typeface="ＭＳ Ｐゴシック" pitchFamily="36" charset="-128"/>
                <a:cs typeface="+mn-cs"/>
              </a:rPr>
              <a:t>Better</a:t>
            </a:r>
            <a:r>
              <a:rPr kumimoji="0" lang="nl-NL" sz="120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 Life Index worden gewaarborgd in de stad van de toekomst.</a:t>
            </a:r>
          </a:p>
        </p:txBody>
      </p:sp>
      <p:sp>
        <p:nvSpPr>
          <p:cNvPr id="24" name="Text Box 8"/>
          <p:cNvSpPr txBox="1">
            <a:spLocks noChangeArrowheads="1"/>
          </p:cNvSpPr>
          <p:nvPr/>
        </p:nvSpPr>
        <p:spPr bwMode="auto">
          <a:xfrm>
            <a:off x="1309542" y="2282277"/>
            <a:ext cx="5115457" cy="1785104"/>
          </a:xfrm>
          <a:prstGeom prst="rect">
            <a:avLst/>
          </a:prstGeom>
          <a:noFill/>
          <a:ln w="9525">
            <a:solidFill>
              <a:schemeClr val="tx1"/>
            </a:solidFill>
            <a:miter lim="800000"/>
            <a:headEnd/>
            <a:tailEnd/>
          </a:ln>
          <a:effectLst/>
        </p:spPr>
        <p:txBody>
          <a:bodyPr wrap="square">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nl-NL" sz="1400" b="1" i="0" u="none" strike="noStrike" kern="1200" cap="none" spc="0" normalizeH="0" baseline="0" noProof="0" dirty="0">
                <a:ln>
                  <a:noFill/>
                </a:ln>
                <a:solidFill>
                  <a:srgbClr val="000644"/>
                </a:solidFill>
                <a:effectLst/>
                <a:uLnTx/>
                <a:uFillTx/>
                <a:latin typeface="Arial" panose="020B0604020202020204" pitchFamily="34" charset="0"/>
                <a:ea typeface="ＭＳ Ｐゴシック" pitchFamily="36" charset="-128"/>
                <a:cs typeface="Arial" panose="020B0604020202020204" pitchFamily="34" charset="0"/>
              </a:rPr>
              <a:t>Product </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Een document met daarin: </a:t>
            </a:r>
          </a:p>
          <a:p>
            <a:pPr marL="285750" marR="0" lvl="0" indent="-2857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De koppeling en toelichting van minimaal 2 </a:t>
            </a:r>
            <a:r>
              <a:rPr kumimoji="0" lang="nl-NL" sz="1200" b="0" i="0" u="none" strike="noStrike" kern="1200" cap="none" spc="0" normalizeH="0" baseline="0" noProof="0" dirty="0" err="1">
                <a:ln>
                  <a:noFill/>
                </a:ln>
                <a:solidFill>
                  <a:prstClr val="black"/>
                </a:solidFill>
                <a:effectLst/>
                <a:uLnTx/>
                <a:uFillTx/>
                <a:latin typeface="Arial" charset="0"/>
                <a:ea typeface="Calibri" pitchFamily="34" charset="0"/>
                <a:cs typeface="Arial" charset="0"/>
              </a:rPr>
              <a:t>Sustainable</a:t>
            </a:r>
            <a:r>
              <a:rPr kumimoji="0" lang="nl-NL" sz="12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 Development Goals en haar subdoelen met Lifestyle.</a:t>
            </a:r>
          </a:p>
          <a:p>
            <a:pPr marL="285750" marR="0" lvl="0" indent="-2857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De koppeling en toelichting van minimaal 2 </a:t>
            </a:r>
            <a:r>
              <a:rPr kumimoji="0" lang="nl-NL" sz="1200" b="0" i="0" u="none" strike="noStrike" kern="1200" cap="none" spc="0" normalizeH="0" baseline="0" noProof="0" dirty="0" err="1">
                <a:ln>
                  <a:noFill/>
                </a:ln>
                <a:solidFill>
                  <a:prstClr val="black"/>
                </a:solidFill>
                <a:effectLst/>
                <a:uLnTx/>
                <a:uFillTx/>
                <a:latin typeface="Arial" charset="0"/>
                <a:ea typeface="Calibri" pitchFamily="34" charset="0"/>
                <a:cs typeface="Arial" charset="0"/>
              </a:rPr>
              <a:t>Better</a:t>
            </a:r>
            <a:r>
              <a:rPr kumimoji="0" lang="nl-NL" sz="12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 Life Indicatoren met Lifestyle</a:t>
            </a:r>
          </a:p>
          <a:p>
            <a:pPr marL="285750" marR="0" lvl="0" indent="-2857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Een verantwoording met daarin maatregelen die jij gaat treffen om ervoor te zorgen dat jouw stad van de toekomst voldoet aan de gekozen SDG en </a:t>
            </a:r>
            <a:r>
              <a:rPr kumimoji="0" lang="nl-NL" sz="1200" b="0" i="0" u="none" strike="noStrike" kern="1200" cap="none" spc="0" normalizeH="0" baseline="0" noProof="0" dirty="0" err="1">
                <a:ln>
                  <a:noFill/>
                </a:ln>
                <a:solidFill>
                  <a:prstClr val="black"/>
                </a:solidFill>
                <a:effectLst/>
                <a:uLnTx/>
                <a:uFillTx/>
                <a:latin typeface="Arial" charset="0"/>
                <a:ea typeface="Calibri" pitchFamily="34" charset="0"/>
                <a:cs typeface="Arial" charset="0"/>
              </a:rPr>
              <a:t>Better</a:t>
            </a:r>
            <a:r>
              <a:rPr kumimoji="0" lang="nl-NL" sz="12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 Life Indicatoren </a:t>
            </a:r>
          </a:p>
        </p:txBody>
      </p:sp>
      <p:sp>
        <p:nvSpPr>
          <p:cNvPr id="25" name="Text Box 9"/>
          <p:cNvSpPr txBox="1">
            <a:spLocks noChangeArrowheads="1"/>
          </p:cNvSpPr>
          <p:nvPr/>
        </p:nvSpPr>
        <p:spPr bwMode="auto">
          <a:xfrm>
            <a:off x="1309542" y="4240600"/>
            <a:ext cx="5115457" cy="2154436"/>
          </a:xfrm>
          <a:prstGeom prst="rect">
            <a:avLst/>
          </a:prstGeom>
          <a:solidFill>
            <a:schemeClr val="bg1"/>
          </a:solidFill>
          <a:ln w="9525">
            <a:solidFill>
              <a:schemeClr val="tx1"/>
            </a:solidFill>
            <a:miter lim="800000"/>
            <a:headEnd/>
            <a:tailEnd/>
          </a:ln>
        </p:spPr>
        <p:txBody>
          <a:bodyPr wrap="square">
            <a:spAutoFit/>
          </a:bodyPr>
          <a:lstStyle>
            <a:lvl1pPr marL="176213" indent="-176213">
              <a:tabLst>
                <a:tab pos="176213" algn="l"/>
                <a:tab pos="1163638" algn="l"/>
              </a:tabLst>
              <a:defRPr sz="2400">
                <a:solidFill>
                  <a:schemeClr val="tx1"/>
                </a:solidFill>
                <a:latin typeface="Arial" charset="0"/>
                <a:ea typeface="ＭＳ Ｐゴシック" pitchFamily="36" charset="-128"/>
              </a:defRPr>
            </a:lvl1pPr>
            <a:lvl2pPr marL="37931725" indent="-37474525">
              <a:tabLst>
                <a:tab pos="176213" algn="l"/>
                <a:tab pos="1163638" algn="l"/>
              </a:tabLst>
              <a:defRPr sz="2400">
                <a:solidFill>
                  <a:schemeClr val="tx1"/>
                </a:solidFill>
                <a:latin typeface="Arial" charset="0"/>
                <a:ea typeface="ＭＳ Ｐゴシック" pitchFamily="36" charset="-128"/>
              </a:defRPr>
            </a:lvl2pPr>
            <a:lvl3pPr>
              <a:tabLst>
                <a:tab pos="176213" algn="l"/>
                <a:tab pos="1163638" algn="l"/>
              </a:tabLst>
              <a:defRPr sz="2400">
                <a:solidFill>
                  <a:schemeClr val="tx1"/>
                </a:solidFill>
                <a:latin typeface="Arial" charset="0"/>
                <a:ea typeface="ＭＳ Ｐゴシック" pitchFamily="36" charset="-128"/>
              </a:defRPr>
            </a:lvl3pPr>
            <a:lvl4pPr>
              <a:tabLst>
                <a:tab pos="176213" algn="l"/>
                <a:tab pos="1163638" algn="l"/>
              </a:tabLst>
              <a:defRPr sz="2400">
                <a:solidFill>
                  <a:schemeClr val="tx1"/>
                </a:solidFill>
                <a:latin typeface="Arial" charset="0"/>
                <a:ea typeface="ＭＳ Ｐゴシック" pitchFamily="36" charset="-128"/>
              </a:defRPr>
            </a:lvl4pPr>
            <a:lvl5pPr>
              <a:tabLst>
                <a:tab pos="176213" algn="l"/>
                <a:tab pos="1163638" algn="l"/>
              </a:tabLst>
              <a:defRPr sz="2400">
                <a:solidFill>
                  <a:schemeClr val="tx1"/>
                </a:solidFill>
                <a:latin typeface="Arial" charset="0"/>
                <a:ea typeface="ＭＳ Ｐゴシック" pitchFamily="36" charset="-128"/>
              </a:defRPr>
            </a:lvl5pPr>
            <a:lvl6pPr marL="4572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6pPr>
            <a:lvl7pPr marL="9144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9pPr>
          </a:lstStyle>
          <a:p>
            <a:pPr marL="176213" marR="0" lvl="0" indent="-176213" algn="l" defTabSz="914400" rtl="0" eaLnBrk="1" fontAlgn="auto" latinLnBrk="0" hangingPunct="1">
              <a:lnSpc>
                <a:spcPct val="100000"/>
              </a:lnSpc>
              <a:spcBef>
                <a:spcPct val="50000"/>
              </a:spcBef>
              <a:spcAft>
                <a:spcPts val="0"/>
              </a:spcAft>
              <a:buClrTx/>
              <a:buSzTx/>
              <a:buFontTx/>
              <a:buNone/>
              <a:tabLst>
                <a:tab pos="176213" algn="l"/>
                <a:tab pos="1163638" algn="l"/>
              </a:tabLst>
              <a:defRPr/>
            </a:pPr>
            <a:r>
              <a:rPr kumimoji="0" lang="nl-NL" sz="1400" b="1" i="0" u="none" strike="noStrike" kern="1200" cap="none" spc="0" normalizeH="0" baseline="0" noProof="0" dirty="0">
                <a:ln>
                  <a:noFill/>
                </a:ln>
                <a:solidFill>
                  <a:srgbClr val="000644"/>
                </a:solidFill>
                <a:effectLst/>
                <a:uLnTx/>
                <a:uFillTx/>
                <a:latin typeface="Arial" panose="020B0604020202020204" pitchFamily="34" charset="0"/>
                <a:ea typeface="ＭＳ Ｐゴシック" pitchFamily="36" charset="-128"/>
                <a:cs typeface="Arial" panose="020B0604020202020204" pitchFamily="34" charset="0"/>
              </a:rPr>
              <a:t>Stappen</a:t>
            </a:r>
            <a:r>
              <a:rPr kumimoji="0" lang="nl-NL" sz="1200" b="1" i="0" u="none" strike="noStrike" kern="1200" cap="none" spc="0" normalizeH="0" baseline="0" noProof="0" dirty="0">
                <a:ln>
                  <a:noFill/>
                </a:ln>
                <a:solidFill>
                  <a:srgbClr val="CCFF33"/>
                </a:solidFill>
                <a:effectLst/>
                <a:uLnTx/>
                <a:uFillTx/>
                <a:latin typeface="Arial" charset="0"/>
                <a:ea typeface="ＭＳ Ｐゴシック" pitchFamily="36" charset="-128"/>
                <a:cs typeface="+mn-cs"/>
              </a:rPr>
              <a:t>			</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tab pos="176213" algn="l"/>
                <a:tab pos="1163638" algn="l"/>
              </a:tabLst>
              <a:defRPr/>
            </a:pPr>
            <a:r>
              <a:rPr kumimoji="0" lang="nl-NL" sz="12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Ga op zoek naar informatie over de </a:t>
            </a:r>
            <a:r>
              <a:rPr kumimoji="0" lang="nl-NL" sz="1200" b="0" i="0" u="none" strike="noStrike" kern="1200" cap="none" spc="0" normalizeH="0" baseline="0" noProof="0" dirty="0" err="1">
                <a:ln>
                  <a:noFill/>
                </a:ln>
                <a:solidFill>
                  <a:prstClr val="black"/>
                </a:solidFill>
                <a:effectLst/>
                <a:uLnTx/>
                <a:uFillTx/>
                <a:latin typeface="Arial" charset="0"/>
                <a:ea typeface="Calibri" pitchFamily="34" charset="0"/>
                <a:cs typeface="Arial" charset="0"/>
              </a:rPr>
              <a:t>Sustainable</a:t>
            </a:r>
            <a:r>
              <a:rPr kumimoji="0" lang="nl-NL" sz="12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 Development Goals en de onderliggende subdoelen. </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tab pos="176213" algn="l"/>
                <a:tab pos="1163638" algn="l"/>
              </a:tabLst>
              <a:defRPr/>
            </a:pPr>
            <a:r>
              <a:rPr kumimoji="0" lang="nl-NL" sz="12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Ga op zoek naar informatie over de </a:t>
            </a:r>
            <a:r>
              <a:rPr kumimoji="0" lang="nl-NL" sz="1200" b="0" i="0" u="none" strike="noStrike" kern="1200" cap="none" spc="0" normalizeH="0" baseline="0" noProof="0" dirty="0" err="1">
                <a:ln>
                  <a:noFill/>
                </a:ln>
                <a:solidFill>
                  <a:prstClr val="black"/>
                </a:solidFill>
                <a:effectLst/>
                <a:uLnTx/>
                <a:uFillTx/>
                <a:latin typeface="Arial" charset="0"/>
                <a:ea typeface="Calibri" pitchFamily="34" charset="0"/>
                <a:cs typeface="Arial" charset="0"/>
              </a:rPr>
              <a:t>Better</a:t>
            </a:r>
            <a:r>
              <a:rPr kumimoji="0" lang="nl-NL" sz="12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 Life Indicatoren</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tab pos="176213" algn="l"/>
                <a:tab pos="1163638" algn="l"/>
              </a:tabLst>
              <a:defRPr/>
            </a:pPr>
            <a:r>
              <a:rPr kumimoji="0" lang="nl-NL" sz="12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Maak een selectie van minimaal 2 </a:t>
            </a:r>
            <a:r>
              <a:rPr kumimoji="0" lang="nl-NL" sz="1200" b="0" i="0" u="none" strike="noStrike" kern="1200" cap="none" spc="0" normalizeH="0" baseline="0" noProof="0" dirty="0" err="1">
                <a:ln>
                  <a:noFill/>
                </a:ln>
                <a:solidFill>
                  <a:prstClr val="black"/>
                </a:solidFill>
                <a:effectLst/>
                <a:uLnTx/>
                <a:uFillTx/>
                <a:latin typeface="Arial" charset="0"/>
                <a:ea typeface="Calibri" pitchFamily="34" charset="0"/>
                <a:cs typeface="Arial" charset="0"/>
              </a:rPr>
              <a:t>SDG’s</a:t>
            </a:r>
            <a:r>
              <a:rPr kumimoji="0" lang="nl-NL" sz="12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 en 2 </a:t>
            </a:r>
            <a:r>
              <a:rPr kumimoji="0" lang="nl-NL" sz="1200" b="0" i="0" u="none" strike="noStrike" kern="1200" cap="none" spc="0" normalizeH="0" baseline="0" noProof="0" dirty="0" err="1">
                <a:ln>
                  <a:noFill/>
                </a:ln>
                <a:solidFill>
                  <a:prstClr val="black"/>
                </a:solidFill>
                <a:effectLst/>
                <a:uLnTx/>
                <a:uFillTx/>
                <a:latin typeface="Arial" charset="0"/>
                <a:ea typeface="Calibri" pitchFamily="34" charset="0"/>
                <a:cs typeface="Arial" charset="0"/>
              </a:rPr>
              <a:t>Better</a:t>
            </a:r>
            <a:r>
              <a:rPr kumimoji="0" lang="nl-NL" sz="12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 Life Indicatoren.</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tab pos="176213" algn="l"/>
                <a:tab pos="1163638" algn="l"/>
              </a:tabLst>
              <a:defRPr/>
            </a:pPr>
            <a:r>
              <a:rPr kumimoji="0" lang="nl-NL" sz="12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Werk per gekozen SDG en </a:t>
            </a:r>
            <a:r>
              <a:rPr kumimoji="0" lang="nl-NL" sz="1200" b="0" i="0" u="none" strike="noStrike" kern="1200" cap="none" spc="0" normalizeH="0" baseline="0" noProof="0" dirty="0" err="1">
                <a:ln>
                  <a:noFill/>
                </a:ln>
                <a:solidFill>
                  <a:prstClr val="black"/>
                </a:solidFill>
                <a:effectLst/>
                <a:uLnTx/>
                <a:uFillTx/>
                <a:latin typeface="Arial" charset="0"/>
                <a:ea typeface="Calibri" pitchFamily="34" charset="0"/>
                <a:cs typeface="Arial" charset="0"/>
              </a:rPr>
              <a:t>Better</a:t>
            </a:r>
            <a:r>
              <a:rPr kumimoji="0" lang="nl-NL" sz="12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 Life Indicator uit wat de koppeling is met Lifestyle en neem daarin zowel de fysieke als de sociale kant mee. </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tab pos="176213" algn="l"/>
                <a:tab pos="1163638" algn="l"/>
              </a:tabLst>
              <a:defRPr/>
            </a:pPr>
            <a:r>
              <a:rPr kumimoji="0" lang="nl-NL" sz="12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Welke maatregelen ga jij treffen om de SDG en </a:t>
            </a:r>
            <a:r>
              <a:rPr kumimoji="0" lang="nl-NL" sz="1200" b="0" i="0" u="none" strike="noStrike" kern="1200" cap="none" spc="0" normalizeH="0" baseline="0" noProof="0" dirty="0" err="1">
                <a:ln>
                  <a:noFill/>
                </a:ln>
                <a:solidFill>
                  <a:prstClr val="black"/>
                </a:solidFill>
                <a:effectLst/>
                <a:uLnTx/>
                <a:uFillTx/>
                <a:latin typeface="Arial" charset="0"/>
                <a:ea typeface="Calibri" pitchFamily="34" charset="0"/>
                <a:cs typeface="Arial" charset="0"/>
              </a:rPr>
              <a:t>Better</a:t>
            </a:r>
            <a:r>
              <a:rPr kumimoji="0" lang="nl-NL" sz="12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 Life Indicatoren te waarborgen in de stad van de toekomst en verantwoord dat. </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tab pos="176213" algn="l"/>
                <a:tab pos="1163638" algn="l"/>
              </a:tabLst>
              <a:defRPr/>
            </a:pPr>
            <a:r>
              <a:rPr kumimoji="0" lang="nl-NL" sz="12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Denk aan een bronvermelding. </a:t>
            </a:r>
          </a:p>
        </p:txBody>
      </p:sp>
      <p:sp>
        <p:nvSpPr>
          <p:cNvPr id="26" name="Text Box 14"/>
          <p:cNvSpPr txBox="1">
            <a:spLocks noChangeArrowheads="1"/>
          </p:cNvSpPr>
          <p:nvPr/>
        </p:nvSpPr>
        <p:spPr bwMode="auto">
          <a:xfrm>
            <a:off x="7026476" y="3502727"/>
            <a:ext cx="4570157" cy="938719"/>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457200" marR="0" lvl="0" indent="-457200" algn="l" defTabSz="808038" rtl="0" eaLnBrk="1" fontAlgn="auto" latinLnBrk="0" hangingPunct="1">
              <a:lnSpc>
                <a:spcPct val="100000"/>
              </a:lnSpc>
              <a:spcBef>
                <a:spcPct val="50000"/>
              </a:spcBef>
              <a:spcAft>
                <a:spcPts val="0"/>
              </a:spcAft>
              <a:buClrTx/>
              <a:buSzTx/>
              <a:buFontTx/>
              <a:buNone/>
              <a:tabLst/>
              <a:defRPr/>
            </a:pPr>
            <a:r>
              <a:rPr kumimoji="0" lang="nl-NL" sz="1400" b="1" i="0" u="none" strike="noStrike" kern="1200" cap="none" spc="0" normalizeH="0" baseline="0" noProof="0" dirty="0">
                <a:ln>
                  <a:noFill/>
                </a:ln>
                <a:solidFill>
                  <a:srgbClr val="000644"/>
                </a:solidFill>
                <a:effectLst/>
                <a:uLnTx/>
                <a:uFillTx/>
                <a:latin typeface="Arial" panose="020B0604020202020204" pitchFamily="34" charset="0"/>
                <a:ea typeface="ＭＳ Ｐゴシック" pitchFamily="36" charset="-128"/>
                <a:cs typeface="Arial" panose="020B0604020202020204" pitchFamily="34" charset="0"/>
              </a:rPr>
              <a:t>Bronnen</a:t>
            </a:r>
          </a:p>
          <a:p>
            <a:pPr marL="457200" marR="0" lvl="0" indent="-457200" algn="l" defTabSz="808038" rtl="0" eaLnBrk="1" fontAlgn="auto"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a:ln>
                  <a:noFill/>
                </a:ln>
                <a:solidFill>
                  <a:prstClr val="black"/>
                </a:solidFill>
                <a:effectLst/>
                <a:uLnTx/>
                <a:uFillTx/>
                <a:latin typeface="Arial" charset="0"/>
                <a:ea typeface="ＭＳ Ｐゴシック" pitchFamily="36" charset="-128"/>
                <a:cs typeface="Arial" charset="0"/>
              </a:rPr>
              <a:t>Lessen specialisatie en IBS</a:t>
            </a:r>
          </a:p>
          <a:p>
            <a:pPr marL="457200" marR="0" lvl="0" indent="-457200" algn="l" defTabSz="808038"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Arial" charset="0"/>
                <a:ea typeface="Calibri" pitchFamily="34" charset="0"/>
                <a:cs typeface="Arial" charset="0"/>
                <a:hlinkClick r:id="rId3"/>
              </a:rPr>
              <a:t>https://www.sdgnederland.nl</a:t>
            </a:r>
            <a:endParaRPr kumimoji="0" lang="nl-NL" sz="1400" b="0" i="0" u="none" strike="noStrike" kern="1200" cap="none" spc="0" normalizeH="0" baseline="0" noProof="0" dirty="0">
              <a:ln>
                <a:noFill/>
              </a:ln>
              <a:solidFill>
                <a:prstClr val="black"/>
              </a:solidFill>
              <a:effectLst/>
              <a:uLnTx/>
              <a:uFillTx/>
              <a:latin typeface="Arial" charset="0"/>
              <a:ea typeface="Calibri" pitchFamily="34" charset="0"/>
              <a:cs typeface="Arial" charset="0"/>
            </a:endParaRPr>
          </a:p>
          <a:p>
            <a:pPr marL="457200" marR="0" lvl="0" indent="-457200" algn="l" defTabSz="808038"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Arial" charset="0"/>
                <a:ea typeface="Calibri" pitchFamily="34" charset="0"/>
                <a:cs typeface="Arial" charset="0"/>
                <a:hlinkClick r:id="rId4"/>
              </a:rPr>
              <a:t>http://www.oecdbetterlifeindex.org</a:t>
            </a:r>
            <a:r>
              <a:rPr kumimoji="0" lang="nl-NL" sz="14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 </a:t>
            </a:r>
          </a:p>
        </p:txBody>
      </p:sp>
      <p:sp>
        <p:nvSpPr>
          <p:cNvPr id="27" name="Text Box 14"/>
          <p:cNvSpPr txBox="1">
            <a:spLocks noChangeArrowheads="1"/>
          </p:cNvSpPr>
          <p:nvPr/>
        </p:nvSpPr>
        <p:spPr bwMode="auto">
          <a:xfrm>
            <a:off x="7026476" y="2573447"/>
            <a:ext cx="4570157" cy="707886"/>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457200" marR="0" lvl="0" indent="-457200" algn="l" defTabSz="808038" rtl="0" eaLnBrk="1" fontAlgn="auto" latinLnBrk="0" hangingPunct="1">
              <a:lnSpc>
                <a:spcPct val="100000"/>
              </a:lnSpc>
              <a:spcBef>
                <a:spcPct val="50000"/>
              </a:spcBef>
              <a:spcAft>
                <a:spcPts val="0"/>
              </a:spcAft>
              <a:buClrTx/>
              <a:buSzTx/>
              <a:buFontTx/>
              <a:buNone/>
              <a:tabLst/>
              <a:defRPr/>
            </a:pPr>
            <a:r>
              <a:rPr kumimoji="0" lang="nl-NL" sz="1400" b="1" i="0" u="none" strike="noStrike" kern="1200" cap="none" spc="0" normalizeH="0" baseline="0" noProof="0" dirty="0">
                <a:ln>
                  <a:noFill/>
                </a:ln>
                <a:solidFill>
                  <a:srgbClr val="000644"/>
                </a:solidFill>
                <a:effectLst/>
                <a:uLnTx/>
                <a:uFillTx/>
                <a:latin typeface="Arial" panose="020B0604020202020204" pitchFamily="34" charset="0"/>
                <a:ea typeface="ＭＳ Ｐゴシック" pitchFamily="36" charset="-128"/>
                <a:cs typeface="Arial" panose="020B0604020202020204" pitchFamily="34" charset="0"/>
              </a:rPr>
              <a:t>Bijeenkomsten</a:t>
            </a:r>
          </a:p>
          <a:p>
            <a:pPr marL="171450" marR="0" lvl="0" indent="-171450" algn="l" defTabSz="808038" rtl="0" eaLnBrk="1" fontAlgn="auto" latinLnBrk="0" hangingPunct="1">
              <a:lnSpc>
                <a:spcPct val="100000"/>
              </a:lnSpc>
              <a:spcBef>
                <a:spcPts val="0"/>
              </a:spcBef>
              <a:spcAft>
                <a:spcPts val="0"/>
              </a:spcAft>
              <a:buClrTx/>
              <a:buSzTx/>
              <a:buFont typeface="Arial" pitchFamily="34" charset="0"/>
              <a:buChar char="•"/>
              <a:tabLst/>
              <a:defRPr/>
            </a:pPr>
            <a:r>
              <a:rPr kumimoji="0" lang="nl-NL" sz="13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Bijeenkomsten stad van de toekomst </a:t>
            </a:r>
          </a:p>
          <a:p>
            <a:pPr marL="171450" marR="0" lvl="0" indent="-171450" algn="l" defTabSz="808038" rtl="0" eaLnBrk="1" fontAlgn="auto" latinLnBrk="0" hangingPunct="1">
              <a:lnSpc>
                <a:spcPct val="100000"/>
              </a:lnSpc>
              <a:spcBef>
                <a:spcPts val="0"/>
              </a:spcBef>
              <a:spcAft>
                <a:spcPts val="0"/>
              </a:spcAft>
              <a:buClrTx/>
              <a:buSzTx/>
              <a:buFont typeface="Arial" pitchFamily="34" charset="0"/>
              <a:buChar char="•"/>
              <a:tabLst/>
              <a:defRPr/>
            </a:pPr>
            <a:r>
              <a:rPr kumimoji="0" lang="nl-NL" sz="13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Bijeenkomsten specialisatie</a:t>
            </a:r>
          </a:p>
        </p:txBody>
      </p:sp>
      <p:sp>
        <p:nvSpPr>
          <p:cNvPr id="28" name="Text Box 17"/>
          <p:cNvSpPr txBox="1">
            <a:spLocks noChangeArrowheads="1"/>
          </p:cNvSpPr>
          <p:nvPr/>
        </p:nvSpPr>
        <p:spPr bwMode="auto">
          <a:xfrm>
            <a:off x="7026476" y="925670"/>
            <a:ext cx="4570157" cy="1508105"/>
          </a:xfrm>
          <a:prstGeom prst="rect">
            <a:avLst/>
          </a:prstGeom>
          <a:noFill/>
          <a:ln w="9525">
            <a:solidFill>
              <a:schemeClr val="tx1"/>
            </a:solidFill>
            <a:miter lim="800000"/>
            <a:headEnd/>
            <a:tailEnd/>
          </a:ln>
          <a:effectLst/>
        </p:spPr>
        <p:txBody>
          <a:bodyPr wrap="square" lIns="91440" tIns="45720" rIns="91440" bIns="45720" anchor="t">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nl-NL" sz="14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Samenwerking</a:t>
            </a:r>
            <a:r>
              <a:rPr kumimoji="0" lang="nl-NL" sz="1200" b="1" i="0" u="none" strike="noStrike" kern="1200" cap="none" spc="0" normalizeH="0" baseline="0" noProof="0" dirty="0">
                <a:ln>
                  <a:noFill/>
                </a:ln>
                <a:solidFill>
                  <a:srgbClr val="CCFF33"/>
                </a:solidFill>
                <a:effectLst/>
                <a:uLnTx/>
                <a:uFillTx/>
                <a:latin typeface="Arial" pitchFamily="36" charset="0"/>
                <a:ea typeface="+mn-ea"/>
                <a:cs typeface="ＭＳ Ｐゴシック" pitchFamily="36" charset="-128"/>
              </a:rPr>
              <a:t>		 </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300" b="0" i="0" u="none" strike="noStrike" kern="1200" cap="none" spc="0" normalizeH="0" baseline="0" noProof="0" dirty="0">
                <a:ln>
                  <a:noFill/>
                </a:ln>
                <a:solidFill>
                  <a:prstClr val="black"/>
                </a:solidFill>
                <a:effectLst/>
                <a:uLnTx/>
                <a:uFillTx/>
                <a:latin typeface="Arial" panose="020B0604020202020204" pitchFamily="34" charset="0"/>
                <a:ea typeface="Calibri" pitchFamily="34" charset="0"/>
                <a:cs typeface="Arial" panose="020B0604020202020204" pitchFamily="34" charset="0"/>
              </a:rPr>
              <a:t>Deze opdracht maak je alleen. </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300" b="0" i="0" u="none" strike="noStrike" kern="1200" cap="none" spc="0" normalizeH="0" baseline="0" noProof="0" dirty="0">
                <a:ln>
                  <a:noFill/>
                </a:ln>
                <a:solidFill>
                  <a:prstClr val="black"/>
                </a:solidFill>
                <a:effectLst/>
                <a:uLnTx/>
                <a:uFillTx/>
                <a:latin typeface="Arial" panose="020B0604020202020204" pitchFamily="34" charset="0"/>
                <a:ea typeface="Calibri" pitchFamily="34" charset="0"/>
                <a:cs typeface="Arial" panose="020B0604020202020204" pitchFamily="34" charset="0"/>
              </a:rPr>
              <a:t>Plaats je product op Teams.</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300" b="0" i="0" u="none" strike="noStrike" kern="1200" cap="none" spc="0" normalizeH="0" baseline="0" noProof="0" dirty="0">
                <a:ln>
                  <a:noFill/>
                </a:ln>
                <a:solidFill>
                  <a:prstClr val="black"/>
                </a:solidFill>
                <a:effectLst/>
                <a:uLnTx/>
                <a:uFillTx/>
                <a:latin typeface="Arial" panose="020B0604020202020204" pitchFamily="34" charset="0"/>
                <a:ea typeface="Calibri" pitchFamily="34" charset="0"/>
                <a:cs typeface="Arial" panose="020B0604020202020204" pitchFamily="34" charset="0"/>
              </a:rPr>
              <a:t>Bekijk leerproducten van anderen en geef feedback tijdens feedback </a:t>
            </a:r>
            <a:r>
              <a:rPr kumimoji="0" lang="nl-NL" sz="1300" b="0" i="0" u="none" strike="noStrike" kern="1200" cap="none" spc="0" normalizeH="0" baseline="0" noProof="0" dirty="0" err="1">
                <a:ln>
                  <a:noFill/>
                </a:ln>
                <a:solidFill>
                  <a:prstClr val="black"/>
                </a:solidFill>
                <a:effectLst/>
                <a:uLnTx/>
                <a:uFillTx/>
                <a:latin typeface="Arial" panose="020B0604020202020204" pitchFamily="34" charset="0"/>
                <a:ea typeface="Calibri" pitchFamily="34" charset="0"/>
                <a:cs typeface="Arial" panose="020B0604020202020204" pitchFamily="34" charset="0"/>
              </a:rPr>
              <a:t>friends</a:t>
            </a:r>
            <a:endParaRPr kumimoji="0" lang="nl-NL" sz="1300" b="0" i="0" u="none" strike="noStrike" kern="1200" cap="none" spc="0" normalizeH="0" baseline="0" noProof="0" dirty="0">
              <a:ln>
                <a:noFill/>
              </a:ln>
              <a:solidFill>
                <a:prstClr val="black"/>
              </a:solidFill>
              <a:effectLst/>
              <a:uLnTx/>
              <a:uFillTx/>
              <a:latin typeface="Arial" panose="020B0604020202020204" pitchFamily="34" charset="0"/>
              <a:ea typeface="Calibri" pitchFamily="34" charset="0"/>
              <a:cs typeface="Arial" panose="020B0604020202020204" pitchFamily="34" charset="0"/>
            </a:endParaRP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300" b="0" i="0" u="none" strike="noStrike" kern="1200" cap="none" spc="0" normalizeH="0" baseline="0" noProof="0" dirty="0">
                <a:ln>
                  <a:noFill/>
                </a:ln>
                <a:solidFill>
                  <a:prstClr val="black"/>
                </a:solidFill>
                <a:effectLst/>
                <a:uLnTx/>
                <a:uFillTx/>
                <a:latin typeface="Arial"/>
                <a:ea typeface="Calibri" pitchFamily="34" charset="0"/>
                <a:cs typeface="Arial"/>
              </a:rPr>
              <a:t>Deadline product: </a:t>
            </a:r>
            <a:r>
              <a:rPr kumimoji="0" lang="nl-NL" sz="1300" b="1" i="0" u="none" strike="noStrike" kern="1200" cap="none" spc="0" normalizeH="0" baseline="0" noProof="0" dirty="0">
                <a:ln>
                  <a:noFill/>
                </a:ln>
                <a:solidFill>
                  <a:prstClr val="black"/>
                </a:solidFill>
                <a:effectLst/>
                <a:uLnTx/>
                <a:uFillTx/>
                <a:latin typeface="Arial"/>
                <a:ea typeface="Calibri" pitchFamily="34" charset="0"/>
                <a:cs typeface="Arial"/>
              </a:rPr>
              <a:t>24-03-2023</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300" b="0" i="0" u="none" strike="noStrike" kern="1200" cap="none" spc="0" normalizeH="0" baseline="0" noProof="0" dirty="0">
                <a:ln>
                  <a:noFill/>
                </a:ln>
                <a:solidFill>
                  <a:prstClr val="black"/>
                </a:solidFill>
                <a:effectLst/>
                <a:uLnTx/>
                <a:uFillTx/>
                <a:latin typeface="Arial"/>
                <a:ea typeface="Calibri" pitchFamily="34" charset="0"/>
                <a:cs typeface="Arial"/>
              </a:rPr>
              <a:t>Feedback </a:t>
            </a:r>
            <a:r>
              <a:rPr kumimoji="0" lang="nl-NL" sz="1300" b="0" i="0" u="none" strike="noStrike" kern="1200" cap="none" spc="0" normalizeH="0" baseline="0" noProof="0" dirty="0" err="1">
                <a:ln>
                  <a:noFill/>
                </a:ln>
                <a:solidFill>
                  <a:prstClr val="black"/>
                </a:solidFill>
                <a:effectLst/>
                <a:uLnTx/>
                <a:uFillTx/>
                <a:latin typeface="Arial"/>
                <a:ea typeface="Calibri" pitchFamily="34" charset="0"/>
                <a:cs typeface="Arial"/>
              </a:rPr>
              <a:t>friends</a:t>
            </a:r>
            <a:r>
              <a:rPr kumimoji="0" lang="nl-NL" sz="1300" b="0" i="0" u="none" strike="noStrike" kern="1200" cap="none" spc="0" normalizeH="0" baseline="0" noProof="0" dirty="0">
                <a:ln>
                  <a:noFill/>
                </a:ln>
                <a:solidFill>
                  <a:prstClr val="black"/>
                </a:solidFill>
                <a:effectLst/>
                <a:uLnTx/>
                <a:uFillTx/>
                <a:latin typeface="Arial"/>
                <a:ea typeface="Calibri" pitchFamily="34" charset="0"/>
                <a:cs typeface="Arial"/>
              </a:rPr>
              <a:t>: </a:t>
            </a:r>
            <a:r>
              <a:rPr kumimoji="0" lang="nl-NL" sz="1300" b="1" i="0" u="none" strike="noStrike" kern="1200" cap="none" spc="0" normalizeH="0" baseline="0" noProof="0" dirty="0">
                <a:ln>
                  <a:noFill/>
                </a:ln>
                <a:solidFill>
                  <a:prstClr val="black"/>
                </a:solidFill>
                <a:effectLst/>
                <a:uLnTx/>
                <a:uFillTx/>
                <a:latin typeface="Arial"/>
                <a:ea typeface="Calibri" pitchFamily="34" charset="0"/>
                <a:cs typeface="Arial"/>
              </a:rPr>
              <a:t>30-03-2023</a:t>
            </a:r>
          </a:p>
        </p:txBody>
      </p:sp>
      <p:pic>
        <p:nvPicPr>
          <p:cNvPr id="29" name="Afbeelding 28"/>
          <p:cNvPicPr>
            <a:picLocks noChangeAspect="1"/>
          </p:cNvPicPr>
          <p:nvPr/>
        </p:nvPicPr>
        <p:blipFill rotWithShape="1">
          <a:blip r:embed="rId5"/>
          <a:srcRect l="21805" r="10840"/>
          <a:stretch/>
        </p:blipFill>
        <p:spPr>
          <a:xfrm>
            <a:off x="803225" y="922937"/>
            <a:ext cx="385812" cy="531573"/>
          </a:xfrm>
          <a:prstGeom prst="rect">
            <a:avLst/>
          </a:prstGeom>
        </p:spPr>
      </p:pic>
      <p:pic>
        <p:nvPicPr>
          <p:cNvPr id="30" name="Afbeelding 29"/>
          <p:cNvPicPr>
            <a:picLocks noChangeAspect="1"/>
          </p:cNvPicPr>
          <p:nvPr/>
        </p:nvPicPr>
        <p:blipFill>
          <a:blip r:embed="rId6"/>
          <a:stretch>
            <a:fillRect/>
          </a:stretch>
        </p:blipFill>
        <p:spPr>
          <a:xfrm>
            <a:off x="844478" y="2282277"/>
            <a:ext cx="263290" cy="321303"/>
          </a:xfrm>
          <a:prstGeom prst="rect">
            <a:avLst/>
          </a:prstGeom>
        </p:spPr>
      </p:pic>
      <p:pic>
        <p:nvPicPr>
          <p:cNvPr id="31" name="Afbeelding 30"/>
          <p:cNvPicPr>
            <a:picLocks noChangeAspect="1"/>
          </p:cNvPicPr>
          <p:nvPr/>
        </p:nvPicPr>
        <p:blipFill>
          <a:blip r:embed="rId7"/>
          <a:stretch>
            <a:fillRect/>
          </a:stretch>
        </p:blipFill>
        <p:spPr>
          <a:xfrm>
            <a:off x="862989" y="4254421"/>
            <a:ext cx="266283" cy="416301"/>
          </a:xfrm>
          <a:prstGeom prst="rect">
            <a:avLst/>
          </a:prstGeom>
        </p:spPr>
      </p:pic>
      <p:pic>
        <p:nvPicPr>
          <p:cNvPr id="32" name="Afbeelding 31"/>
          <p:cNvPicPr>
            <a:picLocks noChangeAspect="1"/>
          </p:cNvPicPr>
          <p:nvPr/>
        </p:nvPicPr>
        <p:blipFill>
          <a:blip r:embed="rId8"/>
          <a:stretch>
            <a:fillRect/>
          </a:stretch>
        </p:blipFill>
        <p:spPr>
          <a:xfrm>
            <a:off x="6532833" y="925670"/>
            <a:ext cx="385812" cy="263054"/>
          </a:xfrm>
          <a:prstGeom prst="rect">
            <a:avLst/>
          </a:prstGeom>
        </p:spPr>
      </p:pic>
      <p:pic>
        <p:nvPicPr>
          <p:cNvPr id="33" name="Afbeelding 32"/>
          <p:cNvPicPr>
            <a:picLocks noChangeAspect="1"/>
          </p:cNvPicPr>
          <p:nvPr/>
        </p:nvPicPr>
        <p:blipFill>
          <a:blip r:embed="rId9"/>
          <a:stretch>
            <a:fillRect/>
          </a:stretch>
        </p:blipFill>
        <p:spPr>
          <a:xfrm>
            <a:off x="6576882" y="3611245"/>
            <a:ext cx="299225" cy="290796"/>
          </a:xfrm>
          <a:prstGeom prst="rect">
            <a:avLst/>
          </a:prstGeom>
        </p:spPr>
      </p:pic>
      <p:pic>
        <p:nvPicPr>
          <p:cNvPr id="34" name="Afbeelding 33"/>
          <p:cNvPicPr>
            <a:picLocks noChangeAspect="1"/>
          </p:cNvPicPr>
          <p:nvPr/>
        </p:nvPicPr>
        <p:blipFill rotWithShape="1">
          <a:blip r:embed="rId10"/>
          <a:srcRect l="17050" t="33024" r="61669" b="30375"/>
          <a:stretch/>
        </p:blipFill>
        <p:spPr>
          <a:xfrm>
            <a:off x="6575370" y="2573447"/>
            <a:ext cx="300737" cy="290796"/>
          </a:xfrm>
          <a:prstGeom prst="rect">
            <a:avLst/>
          </a:prstGeom>
        </p:spPr>
      </p:pic>
      <p:pic>
        <p:nvPicPr>
          <p:cNvPr id="16" name="Picture 2" descr="Afbeeldingsresultaat voor better life index">
            <a:extLst>
              <a:ext uri="{FF2B5EF4-FFF2-40B4-BE49-F238E27FC236}">
                <a16:creationId xmlns:a16="http://schemas.microsoft.com/office/drawing/2014/main" id="{F969F5DA-F0C1-48F3-88D1-52FF33600A65}"/>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3175"/>
          <a:stretch/>
        </p:blipFill>
        <p:spPr bwMode="auto">
          <a:xfrm>
            <a:off x="9548494" y="4520232"/>
            <a:ext cx="1780517" cy="11588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Afbeeldingsresultaat voor sdg">
            <a:extLst>
              <a:ext uri="{FF2B5EF4-FFF2-40B4-BE49-F238E27FC236}">
                <a16:creationId xmlns:a16="http://schemas.microsoft.com/office/drawing/2014/main" id="{B6CF6879-9621-4A27-B012-130FED836EC6}"/>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8806" r="19351"/>
          <a:stretch/>
        </p:blipFill>
        <p:spPr bwMode="auto">
          <a:xfrm>
            <a:off x="7427692" y="4514667"/>
            <a:ext cx="1440160" cy="1164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236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el 7">
            <a:extLst>
              <a:ext uri="{FF2B5EF4-FFF2-40B4-BE49-F238E27FC236}">
                <a16:creationId xmlns:a16="http://schemas.microsoft.com/office/drawing/2014/main" id="{B5D70B60-A199-A44C-8F46-DA9223775E85}"/>
              </a:ext>
            </a:extLst>
          </p:cNvPr>
          <p:cNvSpPr>
            <a:spLocks noGrp="1"/>
          </p:cNvSpPr>
          <p:nvPr>
            <p:ph type="title"/>
          </p:nvPr>
        </p:nvSpPr>
        <p:spPr>
          <a:xfrm>
            <a:off x="630936" y="639520"/>
            <a:ext cx="3429000" cy="1719072"/>
          </a:xfrm>
        </p:spPr>
        <p:txBody>
          <a:bodyPr anchor="b">
            <a:normAutofit/>
          </a:bodyPr>
          <a:lstStyle/>
          <a:p>
            <a:r>
              <a:rPr lang="en-US" sz="3800" b="1"/>
              <a:t>17 doelen voor 2030</a:t>
            </a:r>
            <a:br>
              <a:rPr lang="en-US" sz="3800" b="1"/>
            </a:br>
            <a:endParaRPr lang="nl-NL" sz="3800"/>
          </a:p>
        </p:txBody>
      </p:sp>
      <p:sp>
        <p:nvSpPr>
          <p:cNvPr id="38"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E7E695F9-F5A3-3246-B641-8A2A593B150B}"/>
              </a:ext>
            </a:extLst>
          </p:cNvPr>
          <p:cNvSpPr>
            <a:spLocks noGrp="1"/>
          </p:cNvSpPr>
          <p:nvPr>
            <p:ph idx="1"/>
          </p:nvPr>
        </p:nvSpPr>
        <p:spPr>
          <a:xfrm>
            <a:off x="630936" y="2807208"/>
            <a:ext cx="3429000" cy="3410712"/>
          </a:xfrm>
        </p:spPr>
        <p:txBody>
          <a:bodyPr vert="horz" lIns="91440" tIns="45720" rIns="91440" bIns="45720" rtlCol="0" anchor="t">
            <a:normAutofit/>
          </a:bodyPr>
          <a:lstStyle/>
          <a:p>
            <a:pPr marL="0" indent="0" fontAlgn="base">
              <a:buNone/>
            </a:pPr>
            <a:r>
              <a:rPr lang="en-US" sz="2000"/>
              <a:t>De SDG’s zijn </a:t>
            </a:r>
            <a:r>
              <a:rPr lang="en-US" sz="2000">
                <a:hlinkClick r:id="rId3">
                  <a:extLst>
                    <a:ext uri="{A12FA001-AC4F-418D-AE19-62706E023703}">
                      <ahyp:hlinkClr xmlns:ahyp="http://schemas.microsoft.com/office/drawing/2018/hyperlinkcolor" val="tx"/>
                    </a:ext>
                  </a:extLst>
                </a:hlinkClick>
              </a:rPr>
              <a:t>zeventien doelen</a:t>
            </a:r>
            <a:r>
              <a:rPr lang="en-US" sz="2000"/>
              <a:t> om van de wereld een betere plek te maken in 2030. Ze zijn een mondiaal kompas voor uitdagingen als armoede, onderwijs en de klimaatcrisis. </a:t>
            </a:r>
            <a:r>
              <a:rPr lang="en-US" sz="2000">
                <a:hlinkClick r:id="rId4">
                  <a:extLst>
                    <a:ext uri="{A12FA001-AC4F-418D-AE19-62706E023703}">
                      <ahyp:hlinkClr xmlns:ahyp="http://schemas.microsoft.com/office/drawing/2018/hyperlinkcolor" val="tx"/>
                    </a:ext>
                  </a:extLst>
                </a:hlinkClick>
              </a:rPr>
              <a:t>SDG Nederland</a:t>
            </a:r>
            <a:r>
              <a:rPr lang="en-US" sz="2000"/>
              <a:t> is het netwerk van iedereen die in ons land aan de doelen wil bijdragen.</a:t>
            </a:r>
          </a:p>
          <a:p>
            <a:pPr marL="0" indent="0" fontAlgn="base">
              <a:buNone/>
            </a:pPr>
            <a:r>
              <a:rPr lang="en-US" sz="2000">
                <a:hlinkClick r:id="rId5"/>
              </a:rPr>
              <a:t>https://youtu.be/cj-ls6R3yM8</a:t>
            </a:r>
            <a:endParaRPr lang="en-US" sz="2000"/>
          </a:p>
          <a:p>
            <a:pPr marL="0" indent="0" fontAlgn="base">
              <a:buNone/>
            </a:pPr>
            <a:endParaRPr lang="en-US" sz="2000"/>
          </a:p>
          <a:p>
            <a:endParaRPr lang="en-US" sz="2000"/>
          </a:p>
        </p:txBody>
      </p:sp>
      <p:pic>
        <p:nvPicPr>
          <p:cNvPr id="10" name="Afbeelding 9">
            <a:extLst>
              <a:ext uri="{FF2B5EF4-FFF2-40B4-BE49-F238E27FC236}">
                <a16:creationId xmlns:a16="http://schemas.microsoft.com/office/drawing/2014/main" id="{780AF04F-347F-9C4A-A2DE-4E97D5D132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4296" y="987008"/>
            <a:ext cx="6903720" cy="4883983"/>
          </a:xfrm>
          <a:prstGeom prst="rect">
            <a:avLst/>
          </a:prstGeom>
        </p:spPr>
      </p:pic>
    </p:spTree>
    <p:extLst>
      <p:ext uri="{BB962C8B-B14F-4D97-AF65-F5344CB8AC3E}">
        <p14:creationId xmlns:p14="http://schemas.microsoft.com/office/powerpoint/2010/main" val="229840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EAB2E33-738B-694F-A6D5-11802388F442}"/>
              </a:ext>
            </a:extLst>
          </p:cNvPr>
          <p:cNvSpPr>
            <a:spLocks noGrp="1"/>
          </p:cNvSpPr>
          <p:nvPr>
            <p:ph type="title"/>
          </p:nvPr>
        </p:nvSpPr>
        <p:spPr>
          <a:xfrm>
            <a:off x="841248" y="548640"/>
            <a:ext cx="3600860" cy="5431536"/>
          </a:xfrm>
        </p:spPr>
        <p:txBody>
          <a:bodyPr>
            <a:normAutofit/>
          </a:bodyPr>
          <a:lstStyle/>
          <a:p>
            <a:r>
              <a:rPr lang="nl-NL" sz="5400" dirty="0"/>
              <a:t>Opdracht</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0F9BE1DD-ACA0-F842-9BF9-3157532C8EC7}"/>
              </a:ext>
            </a:extLst>
          </p:cNvPr>
          <p:cNvSpPr>
            <a:spLocks noGrp="1"/>
          </p:cNvSpPr>
          <p:nvPr>
            <p:ph idx="1"/>
          </p:nvPr>
        </p:nvSpPr>
        <p:spPr>
          <a:xfrm>
            <a:off x="5126418" y="552091"/>
            <a:ext cx="6224335" cy="5431536"/>
          </a:xfrm>
        </p:spPr>
        <p:txBody>
          <a:bodyPr anchor="ctr">
            <a:normAutofit/>
          </a:bodyPr>
          <a:lstStyle/>
          <a:p>
            <a:pPr marL="514350" indent="-514350">
              <a:buFont typeface="+mj-lt"/>
              <a:buAutoNum type="arabicPeriod"/>
            </a:pPr>
            <a:r>
              <a:rPr lang="nl-NL" sz="2200" dirty="0"/>
              <a:t>Welke van de 17 SD-doelen spreken jullie het meeste aan? Maak een top 5 </a:t>
            </a:r>
            <a:r>
              <a:rPr lang="nl-NL" sz="2200" dirty="0">
                <a:hlinkClick r:id="rId2"/>
              </a:rPr>
              <a:t>https://www.sdgnederland.nl</a:t>
            </a:r>
            <a:endParaRPr lang="nl-NL" sz="2200" dirty="0"/>
          </a:p>
          <a:p>
            <a:pPr marL="514350" indent="-514350">
              <a:buFont typeface="+mj-lt"/>
              <a:buAutoNum type="arabicPeriod"/>
            </a:pPr>
            <a:r>
              <a:rPr lang="nl-NL" sz="2200" dirty="0"/>
              <a:t>Welke van de 17 SD-doelen raken het domein van lifestyle en waarom?</a:t>
            </a:r>
          </a:p>
        </p:txBody>
      </p:sp>
    </p:spTree>
    <p:extLst>
      <p:ext uri="{BB962C8B-B14F-4D97-AF65-F5344CB8AC3E}">
        <p14:creationId xmlns:p14="http://schemas.microsoft.com/office/powerpoint/2010/main" val="3514115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Zonsondergang in korenvelden">
            <a:extLst>
              <a:ext uri="{FF2B5EF4-FFF2-40B4-BE49-F238E27FC236}">
                <a16:creationId xmlns:a16="http://schemas.microsoft.com/office/drawing/2014/main" id="{F3401DAB-FD97-48A3-9D48-FC15739E0E85}"/>
              </a:ext>
            </a:extLst>
          </p:cNvPr>
          <p:cNvPicPr>
            <a:picLocks noChangeAspect="1"/>
          </p:cNvPicPr>
          <p:nvPr/>
        </p:nvPicPr>
        <p:blipFill rotWithShape="1">
          <a:blip r:embed="rId2"/>
          <a:srcRect t="21197"/>
          <a:stretch/>
        </p:blipFill>
        <p:spPr>
          <a:xfrm>
            <a:off x="1" y="10"/>
            <a:ext cx="9669642" cy="6857990"/>
          </a:xfrm>
          <a:prstGeom prst="rect">
            <a:avLst/>
          </a:prstGeom>
        </p:spPr>
      </p:pic>
      <p:sp>
        <p:nvSpPr>
          <p:cNvPr id="23" name="Rectangle 2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p:cNvSpPr>
            <a:spLocks noGrp="1"/>
          </p:cNvSpPr>
          <p:nvPr>
            <p:ph type="title"/>
          </p:nvPr>
        </p:nvSpPr>
        <p:spPr>
          <a:xfrm>
            <a:off x="7531610" y="365125"/>
            <a:ext cx="3822189" cy="1899912"/>
          </a:xfrm>
        </p:spPr>
        <p:txBody>
          <a:bodyPr>
            <a:normAutofit/>
          </a:bodyPr>
          <a:lstStyle/>
          <a:p>
            <a:r>
              <a:rPr lang="nl-NL" sz="4000"/>
              <a:t>Geen honger en duurzame landbouw</a:t>
            </a:r>
          </a:p>
        </p:txBody>
      </p:sp>
      <p:sp>
        <p:nvSpPr>
          <p:cNvPr id="3" name="Tijdelijke aanduiding voor inhoud 2"/>
          <p:cNvSpPr>
            <a:spLocks noGrp="1"/>
          </p:cNvSpPr>
          <p:nvPr>
            <p:ph idx="1"/>
          </p:nvPr>
        </p:nvSpPr>
        <p:spPr>
          <a:xfrm>
            <a:off x="7531610" y="2434201"/>
            <a:ext cx="3822189" cy="3742762"/>
          </a:xfrm>
        </p:spPr>
        <p:txBody>
          <a:bodyPr>
            <a:normAutofit/>
          </a:bodyPr>
          <a:lstStyle/>
          <a:p>
            <a:pPr marL="457200" lvl="1" indent="0">
              <a:buNone/>
            </a:pPr>
            <a:r>
              <a:rPr lang="nl-NL" sz="2000" b="1"/>
              <a:t>Doel 2: Beëindig honger, bereik voedselzekerheid en verbeterde voeding en promoot duurzame landbouw</a:t>
            </a:r>
            <a:endParaRPr lang="nl-NL" sz="2000"/>
          </a:p>
          <a:p>
            <a:pPr lvl="1"/>
            <a:endParaRPr lang="nl-NL" sz="2000"/>
          </a:p>
        </p:txBody>
      </p:sp>
    </p:spTree>
    <p:extLst>
      <p:ext uri="{BB962C8B-B14F-4D97-AF65-F5344CB8AC3E}">
        <p14:creationId xmlns:p14="http://schemas.microsoft.com/office/powerpoint/2010/main" val="2690744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838199" y="537883"/>
            <a:ext cx="4783697" cy="1942810"/>
          </a:xfrm>
        </p:spPr>
        <p:txBody>
          <a:bodyPr anchor="b">
            <a:normAutofit/>
          </a:bodyPr>
          <a:lstStyle/>
          <a:p>
            <a:r>
              <a:rPr lang="nl-NL" sz="4000"/>
              <a:t>Goede gezondheid en welzijn</a:t>
            </a:r>
          </a:p>
        </p:txBody>
      </p:sp>
      <p:sp>
        <p:nvSpPr>
          <p:cNvPr id="3" name="Tijdelijke aanduiding voor inhoud 2"/>
          <p:cNvSpPr>
            <a:spLocks noGrp="1"/>
          </p:cNvSpPr>
          <p:nvPr>
            <p:ph idx="1"/>
          </p:nvPr>
        </p:nvSpPr>
        <p:spPr>
          <a:xfrm>
            <a:off x="838199" y="2686323"/>
            <a:ext cx="4783697" cy="3433583"/>
          </a:xfrm>
        </p:spPr>
        <p:txBody>
          <a:bodyPr>
            <a:normAutofit/>
          </a:bodyPr>
          <a:lstStyle/>
          <a:p>
            <a:pPr marL="0" indent="0">
              <a:buNone/>
            </a:pPr>
            <a:r>
              <a:rPr lang="nl-NL" sz="2000" b="1"/>
              <a:t>Doel 3: Verzeker een goede gezondheid en promoot welvaart voor alle leeftijden</a:t>
            </a:r>
            <a:endParaRPr lang="nl-NL" sz="2000"/>
          </a:p>
          <a:p>
            <a:pPr lvl="1"/>
            <a:endParaRPr lang="nl-NL" sz="2000"/>
          </a:p>
        </p:txBody>
      </p:sp>
      <p:pic>
        <p:nvPicPr>
          <p:cNvPr id="2050" name="Picture 2" descr="Afbeeldingsresultaat voor gezondheid welvaar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88424" y="2023802"/>
            <a:ext cx="5365375" cy="2610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962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1043631" y="809898"/>
            <a:ext cx="9942716" cy="1554480"/>
          </a:xfrm>
        </p:spPr>
        <p:txBody>
          <a:bodyPr anchor="ctr">
            <a:normAutofit/>
          </a:bodyPr>
          <a:lstStyle/>
          <a:p>
            <a:r>
              <a:rPr lang="nl-NL" sz="4800"/>
              <a:t>3.1 Moedersterfte </a:t>
            </a:r>
          </a:p>
        </p:txBody>
      </p:sp>
      <p:sp>
        <p:nvSpPr>
          <p:cNvPr id="6" name="Tijdelijke aanduiding voor inhoud 5"/>
          <p:cNvSpPr>
            <a:spLocks noGrp="1"/>
          </p:cNvSpPr>
          <p:nvPr>
            <p:ph idx="1"/>
          </p:nvPr>
        </p:nvSpPr>
        <p:spPr>
          <a:xfrm>
            <a:off x="1045028" y="3017522"/>
            <a:ext cx="9941319" cy="3124658"/>
          </a:xfrm>
        </p:spPr>
        <p:txBody>
          <a:bodyPr anchor="ctr">
            <a:normAutofit/>
          </a:bodyPr>
          <a:lstStyle/>
          <a:p>
            <a:pPr marL="0" indent="0">
              <a:buNone/>
            </a:pPr>
            <a:r>
              <a:rPr lang="nl-NL" sz="2400"/>
              <a:t>3.1. Tegen 2030 de globale moedersterfte terugdringen tot minder dan 70 per 100.000 levendgeborenen.</a:t>
            </a:r>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2310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836679" y="723898"/>
            <a:ext cx="6002110" cy="1495425"/>
          </a:xfrm>
        </p:spPr>
        <p:txBody>
          <a:bodyPr>
            <a:normAutofit/>
          </a:bodyPr>
          <a:lstStyle/>
          <a:p>
            <a:r>
              <a:rPr lang="nl-NL" sz="4000"/>
              <a:t>3.2 Vermijdbare overlijden van kinderen &lt;5</a:t>
            </a:r>
          </a:p>
        </p:txBody>
      </p:sp>
      <p:sp>
        <p:nvSpPr>
          <p:cNvPr id="3" name="Tijdelijke aanduiding voor inhoud 2"/>
          <p:cNvSpPr>
            <a:spLocks noGrp="1"/>
          </p:cNvSpPr>
          <p:nvPr>
            <p:ph idx="1"/>
          </p:nvPr>
        </p:nvSpPr>
        <p:spPr>
          <a:xfrm>
            <a:off x="836680" y="2405067"/>
            <a:ext cx="6002110" cy="3729034"/>
          </a:xfrm>
        </p:spPr>
        <p:txBody>
          <a:bodyPr>
            <a:normAutofit/>
          </a:bodyPr>
          <a:lstStyle/>
          <a:p>
            <a:pPr marL="0" indent="0">
              <a:buNone/>
            </a:pPr>
            <a:r>
              <a:rPr lang="nl-NL" sz="2000"/>
              <a:t>3.2 Tegen 2030 een einde maken aan vermijdbare overlijdens van pasgeborenen en kinderen onder de 5 jaar</a:t>
            </a:r>
          </a:p>
        </p:txBody>
      </p:sp>
      <p:pic>
        <p:nvPicPr>
          <p:cNvPr id="5" name="Picture 4">
            <a:extLst>
              <a:ext uri="{FF2B5EF4-FFF2-40B4-BE49-F238E27FC236}">
                <a16:creationId xmlns:a16="http://schemas.microsoft.com/office/drawing/2014/main" id="{4EBE2818-853B-45C5-9256-8A6F5C759BB9}"/>
              </a:ext>
            </a:extLst>
          </p:cNvPr>
          <p:cNvPicPr>
            <a:picLocks noChangeAspect="1"/>
          </p:cNvPicPr>
          <p:nvPr/>
        </p:nvPicPr>
        <p:blipFill rotWithShape="1">
          <a:blip r:embed="rId2"/>
          <a:srcRect l="42025" r="17025"/>
          <a:stretch/>
        </p:blipFill>
        <p:spPr>
          <a:xfrm>
            <a:off x="7199440" y="10"/>
            <a:ext cx="4992560" cy="6857990"/>
          </a:xfrm>
          <a:prstGeom prst="rect">
            <a:avLst/>
          </a:prstGeom>
          <a:effectLst/>
        </p:spPr>
      </p:pic>
    </p:spTree>
    <p:extLst>
      <p:ext uri="{BB962C8B-B14F-4D97-AF65-F5344CB8AC3E}">
        <p14:creationId xmlns:p14="http://schemas.microsoft.com/office/powerpoint/2010/main" val="798685599"/>
      </p:ext>
    </p:extLst>
  </p:cSld>
  <p:clrMapOvr>
    <a:masterClrMapping/>
  </p:clrMapOvr>
</p:sld>
</file>

<file path=ppt/theme/theme1.xml><?xml version="1.0" encoding="utf-8"?>
<a:theme xmlns:a="http://schemas.openxmlformats.org/drawingml/2006/main" name="Kantoorthema">
  <a:themeElements>
    <a:clrScheme name="Aangepast 1">
      <a:dk1>
        <a:sysClr val="windowText" lastClr="000000"/>
      </a:dk1>
      <a:lt1>
        <a:sysClr val="window" lastClr="FFFFFF"/>
      </a:lt1>
      <a:dk2>
        <a:srgbClr val="455F51"/>
      </a:dk2>
      <a:lt2>
        <a:srgbClr val="E2DFCC"/>
      </a:lt2>
      <a:accent1>
        <a:srgbClr val="BDEA1A"/>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7" ma:contentTypeDescription="Een nieuw document maken." ma:contentTypeScope="" ma:versionID="dc0382093e4731084f9132cd2c0202c1">
  <xsd:schema xmlns:xsd="http://www.w3.org/2001/XMLSchema" xmlns:xs="http://www.w3.org/2001/XMLSchema" xmlns:p="http://schemas.microsoft.com/office/2006/metadata/properties" xmlns:ns2="34354c1b-6b8c-435b-ad50-990538c19557" targetNamespace="http://schemas.microsoft.com/office/2006/metadata/properties" ma:root="true" ma:fieldsID="9c0ce9d74be8d2c58fba1757fc7b9c60" ns2:_="">
    <xsd:import namespace="34354c1b-6b8c-435b-ad50-990538c1955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72B1A92-DC1D-4531-8D10-0762C4CCB1D8}">
  <ds:schemaRefs>
    <ds:schemaRef ds:uri="http://schemas.microsoft.com/sharepoint/v3/contenttype/forms"/>
  </ds:schemaRefs>
</ds:datastoreItem>
</file>

<file path=customXml/itemProps2.xml><?xml version="1.0" encoding="utf-8"?>
<ds:datastoreItem xmlns:ds="http://schemas.openxmlformats.org/officeDocument/2006/customXml" ds:itemID="{AC2B41AA-FF7E-4065-96D1-CA222386E7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7D8DCB8-756D-4885-888B-F30D7A2ACDE1}">
  <ds:schemaRefs>
    <ds:schemaRef ds:uri="http://purl.org/dc/terms/"/>
    <ds:schemaRef ds:uri="http://schemas.openxmlformats.org/package/2006/metadata/core-properties"/>
    <ds:schemaRef ds:uri="http://purl.org/dc/elements/1.1/"/>
    <ds:schemaRef ds:uri="http://www.w3.org/XML/1998/namespace"/>
    <ds:schemaRef ds:uri="http://schemas.microsoft.com/office/2006/documentManagement/types"/>
    <ds:schemaRef ds:uri="http://purl.org/dc/dcmitype/"/>
    <ds:schemaRef ds:uri="http://schemas.microsoft.com/office/infopath/2007/PartnerControls"/>
    <ds:schemaRef ds:uri="34354c1b-6b8c-435b-ad50-990538c19557"/>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644</TotalTime>
  <Words>1092</Words>
  <Application>Microsoft Macintosh PowerPoint</Application>
  <PresentationFormat>Breedbeeld</PresentationFormat>
  <Paragraphs>91</Paragraphs>
  <Slides>23</Slides>
  <Notes>1</Notes>
  <HiddenSlides>0</HiddenSlides>
  <MMClips>0</MMClips>
  <ScaleCrop>false</ScaleCrop>
  <HeadingPairs>
    <vt:vector size="6" baseType="variant">
      <vt:variant>
        <vt:lpstr>Gebruikte lettertypen</vt:lpstr>
      </vt:variant>
      <vt:variant>
        <vt:i4>3</vt:i4>
      </vt:variant>
      <vt:variant>
        <vt:lpstr>Thema</vt:lpstr>
      </vt:variant>
      <vt:variant>
        <vt:i4>3</vt:i4>
      </vt:variant>
      <vt:variant>
        <vt:lpstr>Diatitels</vt:lpstr>
      </vt:variant>
      <vt:variant>
        <vt:i4>23</vt:i4>
      </vt:variant>
    </vt:vector>
  </HeadingPairs>
  <TitlesOfParts>
    <vt:vector size="29" baseType="lpstr">
      <vt:lpstr>Arial</vt:lpstr>
      <vt:lpstr>Calibri</vt:lpstr>
      <vt:lpstr>Calibri Light</vt:lpstr>
      <vt:lpstr>Kantoorthema</vt:lpstr>
      <vt:lpstr>1_Kantoorthema</vt:lpstr>
      <vt:lpstr>2_Kantoorthema</vt:lpstr>
      <vt:lpstr>Ontwikkelingen  Sustainable development goals binnen Lifestyle</vt:lpstr>
      <vt:lpstr>Leerdoelen</vt:lpstr>
      <vt:lpstr>PowerPoint-presentatie</vt:lpstr>
      <vt:lpstr>17 doelen voor 2030 </vt:lpstr>
      <vt:lpstr>Opdracht</vt:lpstr>
      <vt:lpstr>Geen honger en duurzame landbouw</vt:lpstr>
      <vt:lpstr>Goede gezondheid en welzijn</vt:lpstr>
      <vt:lpstr>3.1 Moedersterfte </vt:lpstr>
      <vt:lpstr>3.2 Vermijdbare overlijden van kinderen &lt;5</vt:lpstr>
      <vt:lpstr>3.3 Epidemieën </vt:lpstr>
      <vt:lpstr>3.4 Vroegtijdige sterfte door niet-overdraagbare ziekten</vt:lpstr>
      <vt:lpstr>3.5 Misbruik van verslavende middelen</vt:lpstr>
      <vt:lpstr>3.6 Doden en gewonden in verkeer</vt:lpstr>
      <vt:lpstr>3.7 Seks, gezinsplanning en opvoeding</vt:lpstr>
      <vt:lpstr>3.8 Ziekteverzekering</vt:lpstr>
      <vt:lpstr>3.9 Gevaarlijke chemicaliën, vervuiling en besmetting van leefomgeving</vt:lpstr>
      <vt:lpstr>3.9 Subdoel a en b</vt:lpstr>
      <vt:lpstr>3.9 Subdoel b en c</vt:lpstr>
      <vt:lpstr>Doel 12 </vt:lpstr>
      <vt:lpstr>12.3 Voedselverspilling</vt:lpstr>
      <vt:lpstr>12.4 Uitstoot in lucht, water en bodem</vt:lpstr>
      <vt:lpstr>12.8 Informatie over duurzame ontwikkeling en duurzame levensstijlen</vt:lpstr>
      <vt:lpstr>Better life index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development goals binnen Lifestyle</dc:title>
  <dc:creator>Mariska de Rouw</dc:creator>
  <cp:lastModifiedBy>Mariska de Rouw</cp:lastModifiedBy>
  <cp:revision>10</cp:revision>
  <dcterms:created xsi:type="dcterms:W3CDTF">2021-02-12T12:49:23Z</dcterms:created>
  <dcterms:modified xsi:type="dcterms:W3CDTF">2023-03-09T08:32:43Z</dcterms:modified>
</cp:coreProperties>
</file>